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2" r:id="rId3"/>
    <p:sldId id="303" r:id="rId4"/>
    <p:sldId id="258" r:id="rId5"/>
    <p:sldId id="292" r:id="rId6"/>
    <p:sldId id="290" r:id="rId7"/>
    <p:sldId id="291" r:id="rId8"/>
    <p:sldId id="257" r:id="rId9"/>
    <p:sldId id="293" r:id="rId10"/>
    <p:sldId id="260" r:id="rId11"/>
    <p:sldId id="294" r:id="rId12"/>
    <p:sldId id="261" r:id="rId13"/>
    <p:sldId id="262" r:id="rId14"/>
    <p:sldId id="295" r:id="rId15"/>
    <p:sldId id="306" r:id="rId16"/>
    <p:sldId id="296" r:id="rId17"/>
    <p:sldId id="297" r:id="rId18"/>
    <p:sldId id="298" r:id="rId19"/>
    <p:sldId id="263" r:id="rId20"/>
    <p:sldId id="264" r:id="rId21"/>
    <p:sldId id="287" r:id="rId22"/>
    <p:sldId id="265" r:id="rId23"/>
    <p:sldId id="266" r:id="rId24"/>
    <p:sldId id="267" r:id="rId25"/>
    <p:sldId id="268" r:id="rId26"/>
    <p:sldId id="269" r:id="rId27"/>
    <p:sldId id="270" r:id="rId28"/>
    <p:sldId id="271" r:id="rId29"/>
    <p:sldId id="272" r:id="rId30"/>
    <p:sldId id="273" r:id="rId31"/>
    <p:sldId id="274" r:id="rId32"/>
    <p:sldId id="275" r:id="rId33"/>
    <p:sldId id="276" r:id="rId34"/>
    <p:sldId id="277" r:id="rId35"/>
    <p:sldId id="279" r:id="rId36"/>
    <p:sldId id="299" r:id="rId37"/>
    <p:sldId id="283" r:id="rId38"/>
    <p:sldId id="278" r:id="rId39"/>
    <p:sldId id="305" r:id="rId40"/>
    <p:sldId id="280" r:id="rId41"/>
    <p:sldId id="281" r:id="rId42"/>
    <p:sldId id="282" r:id="rId43"/>
    <p:sldId id="284" r:id="rId44"/>
    <p:sldId id="300" r:id="rId45"/>
    <p:sldId id="301" r:id="rId46"/>
    <p:sldId id="285" r:id="rId47"/>
    <p:sldId id="289"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7" d="100"/>
          <a:sy n="57" d="100"/>
        </p:scale>
        <p:origin x="-510"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17.03.2015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file:///C:\Users\1\Desktop\&#1050;&#1072;&#1090;&#1072;&#1083;&#1086;&#1075;%20&#1085;&#1072;%20&#1082;&#1086;&#1085;&#1082;&#1091;&#1088;&#1089;%20&#1084;&#1077;&#1090;&#1086;&#1076;.%20&#1088;&#1072;&#1073;&#1086;&#1090;\&#1050;&#1040;&#1058;&#1040;&#1051;&#1054;&#1043;%20&#1084;&#1086;&#1080;&#1093;%20&#1088;&#1072;&#1073;&#1086;&#1090;\&#1053;&#1072;&#1091;&#1082;&#1072;,%20&#1083;&#1080;&#1090;&#1077;&#1088;&#1072;&#1090;&#1091;&#1088;&#1072;,%20&#1092;&#1080;&#1083;&#1086;&#1089;&#1086;&#1092;&#1080;&#1103;\&#1050;&#1085;&#1103;&#1075;&#1080;&#1085;&#1103;%20&#1058;&#1077;&#1085;&#1080;&#1096;&#1077;&#1074;&#1072;\&#1063;&#1072;&#1081;&#1082;&#1086;&#1074;&#1089;&#1082;&#1080;&#1081;%20&#1055;.&#1048;.mp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audio" Target="file:///C:\Users\1\Desktop\&#1050;&#1072;&#1090;&#1072;&#1083;&#1086;&#1075;%20&#1085;&#1072;%20&#1082;&#1086;&#1085;&#1082;&#1091;&#1088;&#1089;%20&#1084;&#1077;&#1090;&#1086;&#1076;.%20&#1088;&#1072;&#1073;&#1086;&#1090;\&#1050;&#1040;&#1058;&#1040;&#1051;&#1054;&#1043;%20&#1084;&#1086;&#1080;&#1093;%20&#1088;&#1072;&#1073;&#1086;&#1090;\&#1053;&#1072;&#1091;&#1082;&#1072;,%20&#1083;&#1080;&#1090;&#1077;&#1088;&#1072;&#1090;&#1091;&#1088;&#1072;,%20&#1092;&#1080;&#1083;&#1086;&#1089;&#1086;&#1092;&#1080;&#1103;\&#1050;&#1085;&#1103;&#1075;&#1080;&#1085;&#1103;%20&#1058;&#1077;&#1085;&#1080;&#1096;&#1077;&#1074;&#1072;\&#1057;.&#1056;&#1072;&#1093;&#1084;&#1072;&#1085;&#1080;&#1085;&#1086;&#1074;.%20&#1042;&#1086;&#1082;&#1072;&#1083;&#1080;&#1079;.mp3" TargetMode="Externa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commons.wikimedia.org/wiki/Category:House_of_Tenishev"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48681"/>
            <a:ext cx="7772400" cy="2448272"/>
          </a:xfrm>
          <a:solidFill>
            <a:schemeClr val="accent3">
              <a:lumMod val="20000"/>
              <a:lumOff val="80000"/>
            </a:schemeClr>
          </a:solidFill>
        </p:spPr>
        <p:txBody>
          <a:bodyPr>
            <a:normAutofit/>
          </a:bodyPr>
          <a:lstStyle/>
          <a:p>
            <a:r>
              <a:rPr lang="ru-RU" b="1" dirty="0" smtClean="0">
                <a:latin typeface="Century Schoolbook" pitchFamily="18" charset="0"/>
              </a:rPr>
              <a:t>Княгиня Тенишева -</a:t>
            </a:r>
            <a:br>
              <a:rPr lang="ru-RU" b="1" dirty="0" smtClean="0">
                <a:latin typeface="Century Schoolbook" pitchFamily="18" charset="0"/>
              </a:rPr>
            </a:br>
            <a:r>
              <a:rPr lang="ru-RU" sz="3600" b="1" dirty="0" smtClean="0">
                <a:latin typeface="Times New Roman" pitchFamily="18" charset="0"/>
                <a:cs typeface="Times New Roman" pitchFamily="18" charset="0"/>
              </a:rPr>
              <a:t>Великая  Дочь  России </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endParaRPr lang="ru-RU" sz="3600" i="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411760" y="3933056"/>
            <a:ext cx="6400800" cy="1008112"/>
          </a:xfrm>
        </p:spPr>
        <p:txBody>
          <a:bodyPr>
            <a:normAutofit/>
          </a:bodyPr>
          <a:lstStyle/>
          <a:p>
            <a:pPr algn="r"/>
            <a:r>
              <a:rPr lang="ru-RU" sz="2000" b="1" dirty="0" smtClean="0">
                <a:latin typeface="Times New Roman" pitchFamily="18" charset="0"/>
                <a:cs typeface="Times New Roman" pitchFamily="18" charset="0"/>
              </a:rPr>
              <a:t>Автор-составитель: Бажутина Людмила Васильевна</a:t>
            </a:r>
          </a:p>
          <a:p>
            <a:pPr algn="r"/>
            <a:r>
              <a:rPr lang="ru-RU" sz="2000" b="1" dirty="0" smtClean="0">
                <a:latin typeface="Times New Roman" pitchFamily="18" charset="0"/>
                <a:cs typeface="Times New Roman" pitchFamily="18" charset="0"/>
              </a:rPr>
              <a:t>преподаватель МКОУ ДОД ДШИ село Кленовское</a:t>
            </a:r>
            <a:endParaRPr lang="ru-RU" sz="2000" b="1" dirty="0">
              <a:latin typeface="Times New Roman" pitchFamily="18" charset="0"/>
              <a:cs typeface="Times New Roman" pitchFamily="18" charset="0"/>
            </a:endParaRPr>
          </a:p>
        </p:txBody>
      </p:sp>
      <p:sp>
        <p:nvSpPr>
          <p:cNvPr id="4" name="TextBox 3"/>
          <p:cNvSpPr txBox="1"/>
          <p:nvPr/>
        </p:nvSpPr>
        <p:spPr>
          <a:xfrm>
            <a:off x="3563888" y="5949280"/>
            <a:ext cx="2592288" cy="369332"/>
          </a:xfrm>
          <a:prstGeom prst="rect">
            <a:avLst/>
          </a:prstGeom>
          <a:noFill/>
        </p:spPr>
        <p:txBody>
          <a:bodyPr wrap="square" rtlCol="0">
            <a:spAutoFit/>
          </a:bodyPr>
          <a:lstStyle/>
          <a:p>
            <a:pPr algn="ctr"/>
            <a:r>
              <a:rPr lang="ru-RU" dirty="0" smtClean="0"/>
              <a:t>2014 год</a:t>
            </a:r>
            <a:endParaRPr lang="ru-RU" dirty="0"/>
          </a:p>
        </p:txBody>
      </p:sp>
      <p:pic>
        <p:nvPicPr>
          <p:cNvPr id="7" name="Чайковский П.И.mp3">
            <a:hlinkClick r:id="" action="ppaction://media"/>
          </p:cNvPr>
          <p:cNvPicPr>
            <a:picLocks noRot="1" noChangeAspect="1"/>
          </p:cNvPicPr>
          <p:nvPr>
            <a:audioFile r:link="rId1"/>
          </p:nvPr>
        </p:nvPicPr>
        <p:blipFill>
          <a:blip r:embed="rId3" cstate="print"/>
          <a:stretch>
            <a:fillRect/>
          </a:stretch>
        </p:blipFill>
        <p:spPr>
          <a:xfrm>
            <a:off x="8604448" y="26064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par>
                                <p:cTn id="10" presetID="1" presetClass="mediacall" presetSubtype="0" fill="hold" nodeType="withEffect">
                                  <p:stCondLst>
                                    <p:cond delay="0"/>
                                  </p:stCondLst>
                                  <p:childTnLst>
                                    <p:cmd type="call" cmd="playFrom(0.0)">
                                      <p:cBhvr>
                                        <p:cTn id="11"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9" showWhenStopped="0">
                <p:cTn id="12"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4572000" cy="5324535"/>
          </a:xfrm>
          <a:prstGeom prst="rect">
            <a:avLst/>
          </a:prstGeom>
          <a:solidFill>
            <a:schemeClr val="accent2">
              <a:lumMod val="20000"/>
              <a:lumOff val="80000"/>
            </a:schemeClr>
          </a:solidFill>
        </p:spPr>
        <p:txBody>
          <a:bodyPr>
            <a:spAutoFit/>
          </a:bodyPr>
          <a:lstStyle/>
          <a:p>
            <a:pPr algn="ctr"/>
            <a:r>
              <a:rPr lang="ru-RU" sz="2000" dirty="0" smtClean="0">
                <a:latin typeface="Times New Roman" pitchFamily="18" charset="0"/>
                <a:cs typeface="Times New Roman" pitchFamily="18" charset="0"/>
              </a:rPr>
              <a:t>Картина Ильи Ефимовича Репина «</a:t>
            </a:r>
            <a:r>
              <a:rPr lang="ru-RU" sz="2000" b="1" dirty="0" smtClean="0">
                <a:latin typeface="Times New Roman" pitchFamily="18" charset="0"/>
                <a:cs typeface="Times New Roman" pitchFamily="18" charset="0"/>
              </a:rPr>
              <a:t>Портрет княгини Тенишевой</a:t>
            </a:r>
            <a:r>
              <a:rPr lang="ru-RU" sz="2000" dirty="0" smtClean="0">
                <a:latin typeface="Times New Roman" pitchFamily="18" charset="0"/>
                <a:cs typeface="Times New Roman" pitchFamily="18" charset="0"/>
              </a:rPr>
              <a:t>».</a:t>
            </a:r>
          </a:p>
          <a:p>
            <a:pPr algn="ctr"/>
            <a:r>
              <a:rPr lang="ru-RU" sz="20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Холст, масло. </a:t>
            </a:r>
          </a:p>
          <a:p>
            <a:pPr algn="just"/>
            <a:r>
              <a:rPr lang="ru-RU" sz="2000" dirty="0" smtClean="0">
                <a:latin typeface="Times New Roman" pitchFamily="18" charset="0"/>
                <a:cs typeface="Times New Roman" pitchFamily="18" charset="0"/>
              </a:rPr>
              <a:t>Мария Клавдиевна Тенишева, русская дворянка (княгиня) изображена Репиным в интерьере довольно темной комнаты возле невысокого кресла. Стройная женщина в светлом вечернем туалете стоит в полный рост, повернув к зрителю чистый профиль греческой богини. Густые волнистые волосы подняты наверх, обнажая гибкие линии шеи. Строгий портрет нарушает как бы непреднамеренно спущенный с белоснежного плеча кружевной рукав платья, выдавая игривую женственность характера модели. </a:t>
            </a:r>
            <a:endParaRPr lang="ru-RU" sz="2000" dirty="0">
              <a:latin typeface="Times New Roman" pitchFamily="18" charset="0"/>
              <a:cs typeface="Times New Roman" pitchFamily="18" charset="0"/>
            </a:endParaRPr>
          </a:p>
        </p:txBody>
      </p:sp>
      <p:pic>
        <p:nvPicPr>
          <p:cNvPr id="1026" name="Picture 2" descr="C:\Users\1\Desktop\portrait-of-princess-maria-klavdievna-tenisheva-1896.jpg"/>
          <p:cNvPicPr>
            <a:picLocks noChangeAspect="1" noChangeArrowheads="1"/>
          </p:cNvPicPr>
          <p:nvPr/>
        </p:nvPicPr>
        <p:blipFill>
          <a:blip r:embed="rId2" cstate="print"/>
          <a:srcRect/>
          <a:stretch>
            <a:fillRect/>
          </a:stretch>
        </p:blipFill>
        <p:spPr bwMode="auto">
          <a:xfrm>
            <a:off x="5014987" y="0"/>
            <a:ext cx="4129013" cy="6858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980728"/>
            <a:ext cx="8496944" cy="4893647"/>
          </a:xfrm>
          <a:prstGeom prst="rect">
            <a:avLst/>
          </a:prstGeom>
          <a:solidFill>
            <a:schemeClr val="tx2">
              <a:lumMod val="40000"/>
              <a:lumOff val="60000"/>
            </a:schemeClr>
          </a:solidFill>
        </p:spPr>
        <p:txBody>
          <a:bodyPr wrap="square">
            <a:spAutoFit/>
          </a:bodyPr>
          <a:lstStyle/>
          <a:p>
            <a:pPr algn="just"/>
            <a:r>
              <a:rPr lang="ru-RU" sz="2400" dirty="0" smtClean="0">
                <a:latin typeface="Times New Roman" pitchFamily="18" charset="0"/>
                <a:cs typeface="Times New Roman" pitchFamily="18" charset="0"/>
              </a:rPr>
              <a:t>В критический момент жизни Марию </a:t>
            </a:r>
            <a:r>
              <a:rPr lang="ru-RU" sz="2400" dirty="0" err="1" smtClean="0">
                <a:latin typeface="Times New Roman" pitchFamily="18" charset="0"/>
                <a:cs typeface="Times New Roman" pitchFamily="18" charset="0"/>
              </a:rPr>
              <a:t>Клавдиевну</a:t>
            </a:r>
            <a:r>
              <a:rPr lang="ru-RU" sz="2400" dirty="0" smtClean="0">
                <a:latin typeface="Times New Roman" pitchFamily="18" charset="0"/>
                <a:cs typeface="Times New Roman" pitchFamily="18" charset="0"/>
              </a:rPr>
              <a:t> разыскивает её лучшая подруга детства Екатерина Константиновна Святополк-Четвертинская. Четвертинская сыграет очень большую роль в жизни М.К. Тенишевой. Она останется с ней рядом до конца, сначала помогая выжить в тяжелый период жизни, потом разделив судьбу и дело. Тенишева напишет: «</a:t>
            </a:r>
            <a:r>
              <a:rPr lang="ru-RU" sz="2400" b="1" i="1" dirty="0" smtClean="0">
                <a:latin typeface="Times New Roman" pitchFamily="18" charset="0"/>
                <a:cs typeface="Times New Roman" pitchFamily="18" charset="0"/>
              </a:rPr>
              <a:t>Дружба — это чувство положительнее всех остальных. Люди не прощают нам недостатки, дружба — всегда: она терпелива и снисходительна. Это редкое качество избранных натур. В минуту, когда я погибала в разладе с собой, теряя почву под ногами, встреча расположенного ко мне человека примирила с жизнью, была для меня равносильна возрождению</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3"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5774894" y="260648"/>
            <a:ext cx="3052059" cy="3528392"/>
          </a:xfrm>
          <a:prstGeom prst="rect">
            <a:avLst/>
          </a:prstGeom>
          <a:noFill/>
        </p:spPr>
      </p:pic>
      <p:pic>
        <p:nvPicPr>
          <p:cNvPr id="4" name="Picture 3" descr="C:\Users\1\Desktop\Великие  русские  женщины\Портреты книги Тенишевой\4.jpg"/>
          <p:cNvPicPr>
            <a:picLocks noChangeAspect="1" noChangeArrowheads="1"/>
          </p:cNvPicPr>
          <p:nvPr/>
        </p:nvPicPr>
        <p:blipFill>
          <a:blip r:embed="rId3" cstate="print"/>
          <a:srcRect l="7692" t="8055" r="15385" b="3341"/>
          <a:stretch>
            <a:fillRect/>
          </a:stretch>
        </p:blipFill>
        <p:spPr bwMode="auto">
          <a:xfrm>
            <a:off x="323528" y="2636912"/>
            <a:ext cx="2723212" cy="3744416"/>
          </a:xfrm>
          <a:prstGeom prst="rect">
            <a:avLst/>
          </a:prstGeom>
          <a:noFill/>
        </p:spPr>
      </p:pic>
      <p:sp>
        <p:nvSpPr>
          <p:cNvPr id="5" name="TextBox 4"/>
          <p:cNvSpPr txBox="1"/>
          <p:nvPr/>
        </p:nvSpPr>
        <p:spPr>
          <a:xfrm>
            <a:off x="395536" y="908720"/>
            <a:ext cx="5256584" cy="646331"/>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Мария Тенишева и </a:t>
            </a:r>
          </a:p>
          <a:p>
            <a:pPr algn="ctr"/>
            <a:r>
              <a:rPr lang="ru-RU" b="1" dirty="0" smtClean="0">
                <a:latin typeface="Times New Roman" pitchFamily="18" charset="0"/>
                <a:cs typeface="Times New Roman" pitchFamily="18" charset="0"/>
              </a:rPr>
              <a:t>Екатерина Святополк-Четвертинская</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par>
                          <p:cTn id="16" fill="hold">
                            <p:stCondLst>
                              <p:cond delay="2000"/>
                            </p:stCondLst>
                            <p:childTnLst>
                              <p:par>
                                <p:cTn id="17" presetID="1" presetClass="exit" presetSubtype="0" fill="hold" grpId="1" nodeType="after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53"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2319" y="4797152"/>
            <a:ext cx="3302700" cy="646331"/>
          </a:xfrm>
          <a:prstGeom prst="rect">
            <a:avLst/>
          </a:prstGeom>
        </p:spPr>
        <p:txBody>
          <a:bodyPr wrap="none">
            <a:spAutoFit/>
          </a:bodyPr>
          <a:lstStyle/>
          <a:p>
            <a:pPr algn="ctr"/>
            <a:r>
              <a:rPr lang="ru-RU" b="1" dirty="0" smtClean="0">
                <a:latin typeface="Times New Roman" pitchFamily="18" charset="0"/>
                <a:cs typeface="Times New Roman" pitchFamily="18" charset="0"/>
              </a:rPr>
              <a:t>Князь В.Н. </a:t>
            </a:r>
            <a:r>
              <a:rPr lang="ru-RU" b="1" dirty="0" err="1" smtClean="0">
                <a:latin typeface="Times New Roman" pitchFamily="18" charset="0"/>
                <a:cs typeface="Times New Roman" pitchFamily="18" charset="0"/>
              </a:rPr>
              <a:t>Тенишев</a:t>
            </a:r>
            <a:r>
              <a:rPr lang="ru-RU" b="1" dirty="0" smtClean="0">
                <a:latin typeface="Times New Roman" pitchFamily="18" charset="0"/>
                <a:cs typeface="Times New Roman" pitchFamily="18" charset="0"/>
              </a:rPr>
              <a:t>. </a:t>
            </a:r>
          </a:p>
          <a:p>
            <a:pPr algn="ctr"/>
            <a:r>
              <a:rPr lang="ru-RU" b="1" dirty="0" smtClean="0">
                <a:latin typeface="Times New Roman" pitchFamily="18" charset="0"/>
                <a:cs typeface="Times New Roman" pitchFamily="18" charset="0"/>
              </a:rPr>
              <a:t>Художник Леон </a:t>
            </a:r>
            <a:r>
              <a:rPr lang="ru-RU" b="1" dirty="0" err="1" smtClean="0">
                <a:latin typeface="Times New Roman" pitchFamily="18" charset="0"/>
                <a:cs typeface="Times New Roman" pitchFamily="18" charset="0"/>
              </a:rPr>
              <a:t>Боннат</a:t>
            </a:r>
            <a:r>
              <a:rPr lang="ru-RU" b="1" dirty="0" smtClean="0">
                <a:latin typeface="Times New Roman" pitchFamily="18" charset="0"/>
                <a:cs typeface="Times New Roman" pitchFamily="18" charset="0"/>
              </a:rPr>
              <a:t> (1896)</a:t>
            </a:r>
            <a:endParaRPr lang="ru-RU" b="1" dirty="0">
              <a:latin typeface="Times New Roman" pitchFamily="18" charset="0"/>
              <a:cs typeface="Times New Roman" pitchFamily="18" charset="0"/>
            </a:endParaRPr>
          </a:p>
        </p:txBody>
      </p:sp>
      <p:pic>
        <p:nvPicPr>
          <p:cNvPr id="18435" name="Picture 3" descr="C:\Users\1\Desktop\Портреты книги Тенишевой\8.jpg"/>
          <p:cNvPicPr>
            <a:picLocks noChangeAspect="1" noChangeArrowheads="1"/>
          </p:cNvPicPr>
          <p:nvPr/>
        </p:nvPicPr>
        <p:blipFill>
          <a:blip r:embed="rId2" cstate="print"/>
          <a:srcRect/>
          <a:stretch>
            <a:fillRect/>
          </a:stretch>
        </p:blipFill>
        <p:spPr bwMode="auto">
          <a:xfrm>
            <a:off x="179512" y="260648"/>
            <a:ext cx="3467100" cy="4476750"/>
          </a:xfrm>
          <a:prstGeom prst="rect">
            <a:avLst/>
          </a:prstGeom>
          <a:ln>
            <a:noFill/>
          </a:ln>
          <a:effectLst>
            <a:softEdge rad="112500"/>
          </a:effectLst>
        </p:spPr>
      </p:pic>
      <p:sp>
        <p:nvSpPr>
          <p:cNvPr id="4" name="Прямоугольник 3"/>
          <p:cNvSpPr/>
          <p:nvPr/>
        </p:nvSpPr>
        <p:spPr>
          <a:xfrm>
            <a:off x="3635896" y="332656"/>
            <a:ext cx="5292080" cy="3477875"/>
          </a:xfrm>
          <a:prstGeom prst="rect">
            <a:avLst/>
          </a:prstGeom>
          <a:solidFill>
            <a:schemeClr val="accent1">
              <a:lumMod val="20000"/>
              <a:lumOff val="80000"/>
            </a:schemeClr>
          </a:solidFill>
        </p:spPr>
        <p:txBody>
          <a:bodyPr wrap="square">
            <a:spAutoFit/>
          </a:bodyPr>
          <a:lstStyle/>
          <a:p>
            <a:pPr algn="just"/>
            <a:r>
              <a:rPr lang="ru-RU" sz="2000" dirty="0" err="1" smtClean="0">
                <a:latin typeface="Times New Roman" pitchFamily="18" charset="0"/>
                <a:cs typeface="Times New Roman" pitchFamily="18" charset="0"/>
              </a:rPr>
              <a:t>В.Тенишев</a:t>
            </a:r>
            <a:r>
              <a:rPr lang="ru-RU" sz="2000" dirty="0" smtClean="0">
                <a:latin typeface="Times New Roman" pitchFamily="18" charset="0"/>
                <a:cs typeface="Times New Roman" pitchFamily="18" charset="0"/>
              </a:rPr>
              <a:t> начал со службы техником на железной дороге с грошовым жалованьем. К моменту встречи с Марией у него было огромное состояние, неуклонно растущее благодаря его фантастической энергии, предприимчивости, превосходным знаниям коммерческого и финансового мира. Он успел прославиться как автор нескольких серьёзных книг по агрономии, этнографии, психологии. Его знали как щедрого благотворителя и серьёзного деятеля на ниве просвещения. </a:t>
            </a:r>
            <a:endParaRPr lang="ru-RU" sz="2000" dirty="0">
              <a:latin typeface="Times New Roman" pitchFamily="18" charset="0"/>
              <a:cs typeface="Times New Roman" pitchFamily="18" charset="0"/>
            </a:endParaRPr>
          </a:p>
        </p:txBody>
      </p:sp>
      <p:sp>
        <p:nvSpPr>
          <p:cNvPr id="5" name="Прямоугольник 4"/>
          <p:cNvSpPr/>
          <p:nvPr/>
        </p:nvSpPr>
        <p:spPr>
          <a:xfrm>
            <a:off x="3923928" y="4437112"/>
            <a:ext cx="4572000" cy="1938992"/>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a:r>
              <a:rPr lang="ru-RU" sz="2000" b="1" dirty="0" smtClean="0">
                <a:latin typeface="Times New Roman" pitchFamily="18" charset="0"/>
                <a:cs typeface="Times New Roman" pitchFamily="18" charset="0"/>
              </a:rPr>
              <a:t>Это был крупнейший  российский промышленник, субсидировавший строительство первого в России завода автомобилей, одного из зачинателей электромеханического производства.</a:t>
            </a:r>
            <a:endParaRPr lang="ru-RU" sz="2000" b="1" dirty="0">
              <a:latin typeface="Times New Roman" pitchFamily="18" charset="0"/>
              <a:cs typeface="Times New Roman" pitchFamily="18" charset="0"/>
            </a:endParaRPr>
          </a:p>
        </p:txBody>
      </p:sp>
      <p:sp>
        <p:nvSpPr>
          <p:cNvPr id="7" name="Прямоугольник 6"/>
          <p:cNvSpPr/>
          <p:nvPr/>
        </p:nvSpPr>
        <p:spPr>
          <a:xfrm>
            <a:off x="3635896" y="332656"/>
            <a:ext cx="5328592" cy="6247864"/>
          </a:xfrm>
          <a:prstGeom prst="rect">
            <a:avLst/>
          </a:prstGeom>
          <a:solidFill>
            <a:schemeClr val="accent2">
              <a:lumMod val="40000"/>
              <a:lumOff val="60000"/>
            </a:schemeClr>
          </a:solidFill>
        </p:spPr>
        <p:txBody>
          <a:bodyPr wrap="square">
            <a:spAutoFit/>
          </a:bodyPr>
          <a:lstStyle/>
          <a:p>
            <a:pPr algn="ctr"/>
            <a:r>
              <a:rPr lang="ru-RU" sz="2000" dirty="0" smtClean="0">
                <a:latin typeface="Times New Roman" pitchFamily="18" charset="0"/>
                <a:cs typeface="Times New Roman" pitchFamily="18" charset="0"/>
              </a:rPr>
              <a:t>Князь, несогласный с социальной политикой правительства и находившийся под негласным надзором полиции, мечтал о том времени, когда «над русской землёй взойдет свободная заря». Далекая от политики и осмысления социальных проблем, Тенишева видела свою «роль в том, чтобы поощрять таланты». Ситуация была парадоксальной: две талантливые и деятельные натуры, посвятившие свои жизни России и ее процветанию, почти не находили в жизни точек соприкосновения. Князь не любил художников, его раздражало всякое проявление «</a:t>
            </a:r>
            <a:r>
              <a:rPr lang="ru-RU" sz="2000" dirty="0" err="1" smtClean="0">
                <a:latin typeface="Times New Roman" pitchFamily="18" charset="0"/>
                <a:cs typeface="Times New Roman" pitchFamily="18" charset="0"/>
              </a:rPr>
              <a:t>богемности</a:t>
            </a:r>
            <a:r>
              <a:rPr lang="ru-RU" sz="2000" dirty="0" smtClean="0">
                <a:latin typeface="Times New Roman" pitchFamily="18" charset="0"/>
                <a:cs typeface="Times New Roman" pitchFamily="18" charset="0"/>
              </a:rPr>
              <a:t>». Не любил старины, считал никчемным коллекционирование, относя его к разряду «баловства». Почти единственное, что объединяло Тенишева с горячо любимой женой – просветительство и любовь к музыке. Талантливый музыкант, виолончелист, он дружил со многими музыкантами.</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3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47664" y="332656"/>
            <a:ext cx="5904656" cy="317009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Весной 1892 года Мария и князь </a:t>
            </a:r>
            <a:r>
              <a:rPr lang="ru-RU" sz="2000" dirty="0" err="1" smtClean="0">
                <a:latin typeface="Times New Roman" pitchFamily="18" charset="0"/>
                <a:cs typeface="Times New Roman" pitchFamily="18" charset="0"/>
              </a:rPr>
              <a:t>Тенишев</a:t>
            </a:r>
            <a:r>
              <a:rPr lang="ru-RU" sz="2000" dirty="0" smtClean="0">
                <a:latin typeface="Times New Roman" pitchFamily="18" charset="0"/>
                <a:cs typeface="Times New Roman" pitchFamily="18" charset="0"/>
              </a:rPr>
              <a:t> обвенчались. Брак их не был простым и безоблачным. Ей шел тридцать четвертый год, ему было сорок восемь лет. Две сильные независимые натуры, во многом похожие и в то же время очень разные, с уже сложившимися принципами и взглядами на жизнь. Ей недостаточно было, чтобы её любили только как женщину: она всегда хотела, чтобы в ней видели личность, считались с её мнением и принципами.</a:t>
            </a:r>
            <a:endParaRPr lang="ru-RU" sz="2000" dirty="0">
              <a:latin typeface="Times New Roman" pitchFamily="18" charset="0"/>
              <a:cs typeface="Times New Roman" pitchFamily="18" charset="0"/>
            </a:endParaRPr>
          </a:p>
        </p:txBody>
      </p:sp>
      <p:sp>
        <p:nvSpPr>
          <p:cNvPr id="6" name="Прямоугольник 5"/>
          <p:cNvSpPr/>
          <p:nvPr/>
        </p:nvSpPr>
        <p:spPr>
          <a:xfrm>
            <a:off x="251520" y="4365104"/>
            <a:ext cx="8640960" cy="163121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err="1" smtClean="0">
                <a:latin typeface="Times New Roman" pitchFamily="18" charset="0"/>
                <a:cs typeface="Times New Roman" pitchFamily="18" charset="0"/>
              </a:rPr>
              <a:t>Тенишев</a:t>
            </a:r>
            <a:r>
              <a:rPr lang="ru-RU" sz="2000" dirty="0" smtClean="0">
                <a:latin typeface="Times New Roman" pitchFamily="18" charset="0"/>
                <a:cs typeface="Times New Roman" pitchFamily="18" charset="0"/>
              </a:rPr>
              <a:t> дал жене, помимо своей фамилии духовную опору, княжеский титул, большое состояние и возможность реализовать себя в качестве просветительницы и меценатки. Вот только его родные «бесприданницу» не признали, и в родословную князей </a:t>
            </a:r>
            <a:r>
              <a:rPr lang="ru-RU" sz="2000" dirty="0" err="1" smtClean="0">
                <a:latin typeface="Times New Roman" pitchFamily="18" charset="0"/>
                <a:cs typeface="Times New Roman" pitchFamily="18" charset="0"/>
              </a:rPr>
              <a:t>Тенишевых</a:t>
            </a:r>
            <a:r>
              <a:rPr lang="ru-RU" sz="2000" dirty="0" smtClean="0">
                <a:latin typeface="Times New Roman" pitchFamily="18" charset="0"/>
                <a:cs typeface="Times New Roman" pitchFamily="18" charset="0"/>
              </a:rPr>
              <a:t> княгиня Мария не попала.</a:t>
            </a:r>
          </a:p>
          <a:p>
            <a:pPr algn="just"/>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48680"/>
            <a:ext cx="8496944" cy="2862322"/>
          </a:xfrm>
          <a:prstGeom prst="rect">
            <a:avLst/>
          </a:prstGeom>
          <a:solidFill>
            <a:schemeClr val="accent1">
              <a:lumMod val="20000"/>
              <a:lumOff val="80000"/>
            </a:schemeClr>
          </a:solidFill>
        </p:spPr>
        <p:txBody>
          <a:bodyPr wrap="square">
            <a:spAutoFit/>
          </a:bodyPr>
          <a:lstStyle/>
          <a:p>
            <a:pPr algn="just"/>
            <a:r>
              <a:rPr lang="ru-RU" sz="2000" dirty="0" smtClean="0">
                <a:latin typeface="Times New Roman" pitchFamily="18" charset="0"/>
                <a:cs typeface="Times New Roman" pitchFamily="18" charset="0"/>
              </a:rPr>
              <a:t>Князь </a:t>
            </a:r>
            <a:r>
              <a:rPr lang="ru-RU" sz="2000" dirty="0" err="1" smtClean="0">
                <a:latin typeface="Times New Roman" pitchFamily="18" charset="0"/>
                <a:cs typeface="Times New Roman" pitchFamily="18" charset="0"/>
              </a:rPr>
              <a:t>Тенишев</a:t>
            </a:r>
            <a:r>
              <a:rPr lang="ru-RU" sz="2000" dirty="0" smtClean="0">
                <a:latin typeface="Times New Roman" pitchFamily="18" charset="0"/>
                <a:cs typeface="Times New Roman" pitchFamily="18" charset="0"/>
              </a:rPr>
              <a:t> занимается строительством российских железных дорог, в Петербурге вкладывает средства в строительство первого в России завода автомобилей, владеет многими предприятиями, имеет репутацию превосходного знатока коммерческого дела, за что прозван «</a:t>
            </a:r>
            <a:r>
              <a:rPr lang="ru-RU" sz="2000" b="1" dirty="0" smtClean="0">
                <a:latin typeface="Times New Roman" pitchFamily="18" charset="0"/>
                <a:cs typeface="Times New Roman" pitchFamily="18" charset="0"/>
              </a:rPr>
              <a:t>Русским американцем</a:t>
            </a:r>
            <a:r>
              <a:rPr lang="ru-RU" sz="2000" dirty="0" smtClean="0">
                <a:latin typeface="Times New Roman" pitchFamily="18" charset="0"/>
                <a:cs typeface="Times New Roman" pitchFamily="18" charset="0"/>
              </a:rPr>
              <a:t>». </a:t>
            </a:r>
          </a:p>
          <a:p>
            <a:pPr algn="just"/>
            <a:r>
              <a:rPr lang="ru-RU" sz="2000" dirty="0" smtClean="0">
                <a:latin typeface="Times New Roman" pitchFamily="18" charset="0"/>
                <a:cs typeface="Times New Roman" pitchFamily="18" charset="0"/>
              </a:rPr>
              <a:t>В 1900 г. министр финансов С.Ю. Витте назначает его комиссаром со стороны России на Всемирной выставке в Париже, в организации которой М.К. Тенишева также примет активное участие. </a:t>
            </a:r>
          </a:p>
          <a:p>
            <a:pPr algn="just"/>
            <a:endParaRPr lang="ru-RU" sz="2000" dirty="0" smtClean="0">
              <a:latin typeface="Times New Roman" pitchFamily="18" charset="0"/>
              <a:cs typeface="Times New Roman" pitchFamily="18" charset="0"/>
            </a:endParaRPr>
          </a:p>
        </p:txBody>
      </p:sp>
      <p:pic>
        <p:nvPicPr>
          <p:cNvPr id="4" name="Picture 2" descr="C:\Users\1\Desktop\Портреты книги Тенишевой\10.jpg"/>
          <p:cNvPicPr>
            <a:picLocks noChangeAspect="1" noChangeArrowheads="1"/>
          </p:cNvPicPr>
          <p:nvPr/>
        </p:nvPicPr>
        <p:blipFill>
          <a:blip r:embed="rId2" cstate="print"/>
          <a:srcRect/>
          <a:stretch>
            <a:fillRect/>
          </a:stretch>
        </p:blipFill>
        <p:spPr bwMode="auto">
          <a:xfrm>
            <a:off x="117468" y="332657"/>
            <a:ext cx="8847020" cy="6525344"/>
          </a:xfrm>
          <a:prstGeom prst="rect">
            <a:avLst/>
          </a:prstGeom>
          <a:ln>
            <a:noFill/>
          </a:ln>
          <a:effectLst>
            <a:softEdge rad="112500"/>
          </a:effectLst>
        </p:spPr>
      </p:pic>
      <p:sp>
        <p:nvSpPr>
          <p:cNvPr id="5" name="Прямоугольник 4"/>
          <p:cNvSpPr/>
          <p:nvPr/>
        </p:nvSpPr>
        <p:spPr>
          <a:xfrm>
            <a:off x="1115616" y="0"/>
            <a:ext cx="7056784" cy="369332"/>
          </a:xfrm>
          <a:prstGeom prst="rect">
            <a:avLst/>
          </a:prstGeom>
        </p:spPr>
        <p:txBody>
          <a:bodyPr wrap="square">
            <a:spAutoFit/>
          </a:bodyPr>
          <a:lstStyle/>
          <a:p>
            <a:pPr algn="ctr"/>
            <a:r>
              <a:rPr lang="ru-RU" b="1" i="1" dirty="0" smtClean="0"/>
              <a:t>Репин И.Е.    Потрет княгини М.К. Тенишевой (1896)</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9632" y="260648"/>
            <a:ext cx="6624736" cy="2554545"/>
          </a:xfrm>
          <a:prstGeom prst="rect">
            <a:avLst/>
          </a:prstGeom>
          <a:solidFill>
            <a:schemeClr val="accent3">
              <a:lumMod val="20000"/>
              <a:lumOff val="80000"/>
            </a:schemeClr>
          </a:solidFill>
        </p:spPr>
        <p:txBody>
          <a:bodyPr wrap="square">
            <a:spAutoFit/>
          </a:bodyPr>
          <a:lstStyle/>
          <a:p>
            <a:pPr algn="just"/>
            <a:r>
              <a:rPr lang="ru-RU" sz="2000" dirty="0" smtClean="0">
                <a:latin typeface="Times New Roman" pitchFamily="18" charset="0"/>
                <a:cs typeface="Times New Roman" pitchFamily="18" charset="0"/>
              </a:rPr>
              <a:t>Вскоре Тенишева создаёт в </a:t>
            </a:r>
            <a:r>
              <a:rPr lang="ru-RU" sz="2000" dirty="0" err="1" smtClean="0">
                <a:latin typeface="Times New Roman" pitchFamily="18" charset="0"/>
                <a:cs typeface="Times New Roman" pitchFamily="18" charset="0"/>
              </a:rPr>
              <a:t>Бежицке</a:t>
            </a:r>
            <a:r>
              <a:rPr lang="ru-RU" sz="2000" dirty="0" smtClean="0">
                <a:latin typeface="Times New Roman" pitchFamily="18" charset="0"/>
                <a:cs typeface="Times New Roman" pitchFamily="18" charset="0"/>
              </a:rPr>
              <a:t> — ремесленную школу для девочек, где они обучались рукоделию, кройке и шитью. Большая часть детского населения города была охвачена обучением и полезными занятиями. Тенишева начинает борьбу за запрещение использования на заводе детского труда. Вскоре на работу перестали принимать мальчиков младше 17 лет. Учреждается благотворительное общество для оказания помощи сиротам и вдовам.</a:t>
            </a:r>
          </a:p>
        </p:txBody>
      </p:sp>
      <p:pic>
        <p:nvPicPr>
          <p:cNvPr id="3" name="Picture 3" descr="C:\Users\1\Desktop\Великие  русские  женщины\Портреты книги Тенишевой\4.jpg"/>
          <p:cNvPicPr>
            <a:picLocks noChangeAspect="1" noChangeArrowheads="1"/>
          </p:cNvPicPr>
          <p:nvPr/>
        </p:nvPicPr>
        <p:blipFill>
          <a:blip r:embed="rId2" cstate="print"/>
          <a:srcRect l="7692" t="8055" r="15385" b="3341"/>
          <a:stretch>
            <a:fillRect/>
          </a:stretch>
        </p:blipFill>
        <p:spPr bwMode="auto">
          <a:xfrm>
            <a:off x="3059832" y="2933944"/>
            <a:ext cx="2664296" cy="36634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2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04664"/>
            <a:ext cx="8712968" cy="624786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Но  Мария Клавдиевна идет  ещё  дальше: она организовывает народную столовую с качественными обедами и за умеренную плату. Первые рабочие, вошедшие в светлое, просторное помещение, остолбенели в изумлении — на раздаче стояла сама княгиня, уговаривая не стесняться и подходить за своим обедом. Вступив в борьбу с местными дельцами, она добивается, чтобы рабочим продавали качественные и недорогие продукты питания. </a:t>
            </a:r>
          </a:p>
          <a:p>
            <a:pPr algn="just"/>
            <a:endParaRPr lang="ru-RU" sz="2000" dirty="0" smtClean="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Тенишева также сделала возможным, чтобы семьям рабочих выдали во временное пользование пустующие земли — началось расселение из тесных и душных бараков, рассадников грязи и болезней. Рабочие семьи стали жить в своих домиках, с огородом, палисадником, вести свое хозяйство. </a:t>
            </a:r>
          </a:p>
          <a:p>
            <a:pPr algn="just"/>
            <a:endParaRPr lang="ru-RU" sz="2000" dirty="0" smtClean="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Но и это не все. Еще одна немаловажная проблема — досуг рабочих, который мог бы стать альтернативой пьянству и праздности. Тенишева организовывает в </a:t>
            </a:r>
            <a:r>
              <a:rPr lang="ru-RU" sz="2000" dirty="0" err="1" smtClean="0">
                <a:latin typeface="Times New Roman" pitchFamily="18" charset="0"/>
                <a:cs typeface="Times New Roman" pitchFamily="18" charset="0"/>
              </a:rPr>
              <a:t>Бежицке</a:t>
            </a:r>
            <a:r>
              <a:rPr lang="ru-RU" sz="2000" dirty="0" smtClean="0">
                <a:latin typeface="Times New Roman" pitchFamily="18" charset="0"/>
                <a:cs typeface="Times New Roman" pitchFamily="18" charset="0"/>
              </a:rPr>
              <a:t> театр, где будут выступать приезжие артисты, проводиться вечера и концерты. И везде она становится живым центром, вокруг нее кипит и преображается жизнь. Рабочие горячо любили княгиню, знали, у кого искать защиту и покровительство. Резко сократилась «текучка» на заводе, повысилась производительность труда, за </a:t>
            </a:r>
            <a:r>
              <a:rPr lang="ru-RU" sz="2000" dirty="0" err="1" smtClean="0">
                <a:latin typeface="Times New Roman" pitchFamily="18" charset="0"/>
                <a:cs typeface="Times New Roman" pitchFamily="18" charset="0"/>
              </a:rPr>
              <a:t>бежицким</a:t>
            </a:r>
            <a:r>
              <a:rPr lang="ru-RU" sz="2000" dirty="0" smtClean="0">
                <a:latin typeface="Times New Roman" pitchFamily="18" charset="0"/>
                <a:cs typeface="Times New Roman" pitchFamily="18" charset="0"/>
              </a:rPr>
              <a:t> заводом надолго закрепилась репутация самого благополучного предприятия в округе.</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461448" cy="58477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200" dirty="0" smtClean="0">
                <a:latin typeface="Times New Roman" pitchFamily="18" charset="0"/>
                <a:cs typeface="Times New Roman" pitchFamily="18" charset="0"/>
              </a:rPr>
              <a:t>В это время в русском искусстве происходят интересные процессы. Тенишева чутко чувствует дарования в молодых художниках. Она поддерживает непризнанного Врубеля, молодых Бенуа, </a:t>
            </a:r>
            <a:r>
              <a:rPr lang="ru-RU" sz="2200" dirty="0" err="1" smtClean="0">
                <a:latin typeface="Times New Roman" pitchFamily="18" charset="0"/>
                <a:cs typeface="Times New Roman" pitchFamily="18" charset="0"/>
              </a:rPr>
              <a:t>Бакста</a:t>
            </a:r>
            <a:r>
              <a:rPr lang="ru-RU" sz="2200" dirty="0" smtClean="0">
                <a:latin typeface="Times New Roman" pitchFamily="18" charset="0"/>
                <a:cs typeface="Times New Roman" pitchFamily="18" charset="0"/>
              </a:rPr>
              <a:t>, Малютина, Поленова, Сомова.</a:t>
            </a:r>
          </a:p>
          <a:p>
            <a:pPr algn="just"/>
            <a:r>
              <a:rPr lang="ru-RU" sz="2200" dirty="0" smtClean="0">
                <a:latin typeface="Times New Roman" pitchFamily="18" charset="0"/>
                <a:cs typeface="Times New Roman" pitchFamily="18" charset="0"/>
              </a:rPr>
              <a:t>Мария Клавдиевна становится одной из основательниц журнала «Мир искусства», сыгравшего большую роль в обновлении русского искусства. В 1897 г. она устраивает выставку своей коллекции, где соседствуют работы известных мастеров и молодых начинающих художников. Выставка сразу привлекла большое внимание, вызвала споры, критику и бурные аплодисменты. Сам П.М. Третьяков посетил ее несколько раз. Тенишева станет организатором еще многих выставок, каждая из которых вносила дух перемен в изобразительное искусство, становясь вызовом мертвому академизму, слепому следованию моде и конъюнктуре.</a:t>
            </a:r>
          </a:p>
          <a:p>
            <a:pPr algn="just"/>
            <a:r>
              <a:rPr lang="ru-RU" sz="2200" dirty="0" smtClean="0">
                <a:latin typeface="Times New Roman" pitchFamily="18" charset="0"/>
                <a:cs typeface="Times New Roman" pitchFamily="18" charset="0"/>
              </a:rPr>
              <a:t>В 1897 г. Тенишева передает свою коллекцию акварелей отечественных художников Русскому музею; на передаче коллекции присутствовал Император с семьей.</a:t>
            </a:r>
            <a:endParaRPr lang="ru-RU"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568952" cy="5816977"/>
          </a:xfrm>
          <a:prstGeom prst="rect">
            <a:avLst/>
          </a:prstGeom>
          <a:solidFill>
            <a:schemeClr val="tx2">
              <a:lumMod val="20000"/>
              <a:lumOff val="80000"/>
            </a:schemeClr>
          </a:solidFill>
        </p:spPr>
        <p:txBody>
          <a:bodyPr wrap="square">
            <a:spAutoFit/>
          </a:bodyPr>
          <a:lstStyle/>
          <a:p>
            <a:pPr algn="just"/>
            <a:r>
              <a:rPr lang="ru-RU" sz="2200" dirty="0" smtClean="0">
                <a:latin typeface="Times New Roman" pitchFamily="18" charset="0"/>
                <a:cs typeface="Times New Roman" pitchFamily="18" charset="0"/>
              </a:rPr>
              <a:t>Еще одна давняя страсть Марии Клавдиевны — </a:t>
            </a:r>
            <a:r>
              <a:rPr lang="ru-RU" sz="2200" b="1" dirty="0" smtClean="0">
                <a:latin typeface="Times New Roman" pitchFamily="18" charset="0"/>
                <a:cs typeface="Times New Roman" pitchFamily="18" charset="0"/>
              </a:rPr>
              <a:t>русская старина</a:t>
            </a:r>
            <a:r>
              <a:rPr lang="ru-RU" sz="2200" dirty="0" smtClean="0">
                <a:latin typeface="Times New Roman" pitchFamily="18" charset="0"/>
                <a:cs typeface="Times New Roman" pitchFamily="18" charset="0"/>
              </a:rPr>
              <a:t>. Ею будет собрана самая крупная коллекция древнерусского прикладного искусства, насчитывавшая более 10 000 уникальных предметов. Она сотрудничает с известными профессорами В.И. </a:t>
            </a:r>
            <a:r>
              <a:rPr lang="ru-RU" sz="2200" dirty="0" err="1" smtClean="0">
                <a:latin typeface="Times New Roman" pitchFamily="18" charset="0"/>
                <a:cs typeface="Times New Roman" pitchFamily="18" charset="0"/>
              </a:rPr>
              <a:t>Сизовым</a:t>
            </a:r>
            <a:r>
              <a:rPr lang="ru-RU" sz="2200" dirty="0" smtClean="0">
                <a:latin typeface="Times New Roman" pitchFamily="18" charset="0"/>
                <a:cs typeface="Times New Roman" pitchFamily="18" charset="0"/>
              </a:rPr>
              <a:t>, А.В. </a:t>
            </a:r>
            <a:r>
              <a:rPr lang="ru-RU" sz="2200" dirty="0" err="1" smtClean="0">
                <a:latin typeface="Times New Roman" pitchFamily="18" charset="0"/>
                <a:cs typeface="Times New Roman" pitchFamily="18" charset="0"/>
              </a:rPr>
              <a:t>Праховым</a:t>
            </a:r>
            <a:r>
              <a:rPr lang="ru-RU" sz="2200" dirty="0" smtClean="0">
                <a:latin typeface="Times New Roman" pitchFamily="18" charset="0"/>
                <a:cs typeface="Times New Roman" pitchFamily="18" charset="0"/>
              </a:rPr>
              <a:t>, И.Ф. </a:t>
            </a:r>
            <a:r>
              <a:rPr lang="ru-RU" sz="2200" dirty="0" err="1" smtClean="0">
                <a:latin typeface="Times New Roman" pitchFamily="18" charset="0"/>
                <a:cs typeface="Times New Roman" pitchFamily="18" charset="0"/>
              </a:rPr>
              <a:t>Барщевским</a:t>
            </a:r>
            <a:r>
              <a:rPr lang="ru-RU" sz="2200" dirty="0" smtClean="0">
                <a:latin typeface="Times New Roman" pitchFamily="18" charset="0"/>
                <a:cs typeface="Times New Roman" pitchFamily="18" charset="0"/>
              </a:rPr>
              <a:t>. Организовываются экспедиции в разные уголки России. В 1905 г. Мария Клавдиевна передаст коллекцию филиалу Московского археологического общества в Смоленске, построив для музея большое здание.</a:t>
            </a:r>
          </a:p>
          <a:p>
            <a:pPr algn="just"/>
            <a:endParaRPr lang="ru-RU" sz="2000" dirty="0" smtClean="0">
              <a:latin typeface="Times New Roman" pitchFamily="18" charset="0"/>
              <a:cs typeface="Times New Roman" pitchFamily="18" charset="0"/>
            </a:endParaRPr>
          </a:p>
          <a:p>
            <a:pPr algn="just"/>
            <a:r>
              <a:rPr lang="ru-RU" sz="2200" dirty="0" smtClean="0">
                <a:latin typeface="Times New Roman" pitchFamily="18" charset="0"/>
                <a:cs typeface="Times New Roman" pitchFamily="18" charset="0"/>
              </a:rPr>
              <a:t>Тенишева напишет: «</a:t>
            </a:r>
            <a:r>
              <a:rPr lang="ru-RU" sz="2200" b="1" i="1" dirty="0" smtClean="0">
                <a:latin typeface="Times New Roman" pitchFamily="18" charset="0"/>
                <a:cs typeface="Times New Roman" pitchFamily="18" charset="0"/>
              </a:rPr>
              <a:t>С годами всё чаще, всё более и более русские древности останавливали моё внимание и всё шире и шире открывался передо мной целый, до сих пор неведомый мне мир, и этот мир всё сильнее приковывал меня к себе. Я вдруг почувствовала, что всё это близкое, своё, родное. Любя страстно русскую природу, я в душе всегда была чисто русским человеком. Всё, что касалось моей страны, меня глубоко трогало и волновало</a:t>
            </a:r>
            <a:r>
              <a:rPr lang="ru-RU" sz="2200"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764704"/>
            <a:ext cx="8352928" cy="4770537"/>
          </a:xfrm>
          <a:prstGeom prst="rect">
            <a:avLst/>
          </a:prstGeom>
          <a:solidFill>
            <a:schemeClr val="accent3">
              <a:lumMod val="20000"/>
              <a:lumOff val="80000"/>
            </a:schemeClr>
          </a:solidFill>
        </p:spPr>
        <p:txBody>
          <a:bodyPr wrap="square">
            <a:spAutoFit/>
          </a:bodyPr>
          <a:lstStyle/>
          <a:p>
            <a:pPr algn="just"/>
            <a:endParaRPr lang="ru-RU" sz="2000"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Тенишева вспоминала: </a:t>
            </a:r>
            <a:r>
              <a:rPr lang="ru-RU" sz="2400" i="1" dirty="0" smtClean="0">
                <a:latin typeface="Times New Roman" pitchFamily="18" charset="0"/>
                <a:cs typeface="Times New Roman" pitchFamily="18" charset="0"/>
              </a:rPr>
              <a:t>«</a:t>
            </a:r>
            <a:r>
              <a:rPr lang="ru-RU" sz="2400" b="1" i="1" dirty="0" smtClean="0">
                <a:latin typeface="Times New Roman" pitchFamily="18" charset="0"/>
                <a:cs typeface="Times New Roman" pitchFamily="18" charset="0"/>
              </a:rPr>
              <a:t>Понемногу передо мной развернулась целая картина истинного положения рабочих на заводе. Я открыла, что кроме заевшихся матрон и упитанных равнодушных деятелей в нём жили ещё люди маленькие, пришибленные, опалённые огнем литейных печей, оглушённые нескончаемыми ударами молота, по праву может быть озлобленные, огрубелые, но всё же трогательные, заслуживающие хоть немного внимания и заботы об их нуждах. Ведь это тоже были люди. Кто же, как не они, дали этим деятелям, да и мне с мужем, благополучие?</a:t>
            </a:r>
            <a:r>
              <a:rPr lang="ru-RU" sz="2400" i="1" dirty="0" smtClean="0">
                <a:latin typeface="Times New Roman" pitchFamily="18" charset="0"/>
                <a:cs typeface="Times New Roman" pitchFamily="18" charset="0"/>
              </a:rPr>
              <a:t>..»</a:t>
            </a:r>
          </a:p>
          <a:p>
            <a:pPr algn="just"/>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Выноска со стрелкой вниз 7"/>
          <p:cNvSpPr/>
          <p:nvPr/>
        </p:nvSpPr>
        <p:spPr>
          <a:xfrm>
            <a:off x="1475656" y="404664"/>
            <a:ext cx="6480720" cy="1440160"/>
          </a:xfrm>
          <a:prstGeom prst="downArrowCallout">
            <a:avLst>
              <a:gd name="adj1" fmla="val 23247"/>
              <a:gd name="adj2" fmla="val 25000"/>
              <a:gd name="adj3" fmla="val 25000"/>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atin typeface="Times New Roman" pitchFamily="18" charset="0"/>
                <a:cs typeface="Times New Roman" pitchFamily="18" charset="0"/>
              </a:rPr>
              <a:t>Цель  презентации</a:t>
            </a:r>
            <a:endParaRPr lang="ru-RU" sz="3200" b="1" dirty="0">
              <a:latin typeface="Times New Roman" pitchFamily="18" charset="0"/>
              <a:cs typeface="Times New Roman" pitchFamily="18" charset="0"/>
            </a:endParaRPr>
          </a:p>
        </p:txBody>
      </p:sp>
      <p:sp>
        <p:nvSpPr>
          <p:cNvPr id="9" name="Прямоугольник 8"/>
          <p:cNvSpPr/>
          <p:nvPr/>
        </p:nvSpPr>
        <p:spPr>
          <a:xfrm>
            <a:off x="395536" y="1916832"/>
            <a:ext cx="8496944" cy="3693319"/>
          </a:xfrm>
          <a:prstGeom prst="rect">
            <a:avLst/>
          </a:prstGeom>
          <a:solidFill>
            <a:schemeClr val="accent6">
              <a:lumMod val="20000"/>
              <a:lumOff val="80000"/>
            </a:schemeClr>
          </a:solidFill>
        </p:spPr>
        <p:txBody>
          <a:bodyPr wrap="square">
            <a:spAutoFit/>
          </a:bodyPr>
          <a:lstStyle/>
          <a:p>
            <a:pPr algn="ctr"/>
            <a:r>
              <a:rPr lang="ru-RU" sz="2400" i="1" dirty="0" smtClean="0">
                <a:latin typeface="Times New Roman" pitchFamily="18" charset="0"/>
                <a:cs typeface="Times New Roman" pitchFamily="18" charset="0"/>
              </a:rPr>
              <a:t>В книгах о Серебряном веке встречаются лишь упоминания о княгине Тенишевой  и не более того.  Об  имении  Абрамцево знают все. А  вот о Талашкино знают  лишь знатоки. И это вызывает недоумение: неужели мы настолько беспамятны, что столь значительное явление  нашей культуры, как деятельность княгини Тенишевой остаётся забытым?!  Как бы то ни было, жизнь таких людей оставляет нам в наследство нечто, что сильнее времени и пространства, сильнее всех хитросплетений судьбы и самой смерти.</a:t>
            </a:r>
            <a:r>
              <a:rPr lang="ru-RU" i="1" dirty="0" smtClean="0"/>
              <a:t/>
            </a:r>
            <a:br>
              <a:rPr lang="ru-RU" i="1" dirty="0" smtClean="0"/>
            </a:br>
            <a:endParaRPr lang="ru-RU" dirty="0"/>
          </a:p>
        </p:txBody>
      </p:sp>
      <p:sp>
        <p:nvSpPr>
          <p:cNvPr id="10" name="Прямоугольник с двумя вырезанными противолежащими углами 9"/>
          <p:cNvSpPr/>
          <p:nvPr/>
        </p:nvSpPr>
        <p:spPr>
          <a:xfrm>
            <a:off x="467544" y="2636912"/>
            <a:ext cx="8352928" cy="1944216"/>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i="1" dirty="0" smtClean="0"/>
              <a:t>Представить в рамках презентации суть жизненного подвига  М.К. Тенишевой, рассказать о  её  великой мечте и  бескорыстной  любви  к  своей   Родине</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2000"/>
                                        <p:tgtEl>
                                          <p:spTgt spid="8"/>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2000"/>
                                        <p:tgtEl>
                                          <p:spTgt spid="10"/>
                                        </p:tgtEl>
                                      </p:cBhvr>
                                    </p:animEffec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1\Desktop\Портреты книги Тенишевой\дом тенишевых в спб на английской набережной.jpg"/>
          <p:cNvPicPr>
            <a:picLocks noChangeAspect="1" noChangeArrowheads="1"/>
          </p:cNvPicPr>
          <p:nvPr/>
        </p:nvPicPr>
        <p:blipFill>
          <a:blip r:embed="rId3" cstate="print"/>
          <a:srcRect/>
          <a:stretch>
            <a:fillRect/>
          </a:stretch>
        </p:blipFill>
        <p:spPr bwMode="auto">
          <a:xfrm>
            <a:off x="251520" y="152400"/>
            <a:ext cx="5715000" cy="6705600"/>
          </a:xfrm>
          <a:prstGeom prst="rect">
            <a:avLst/>
          </a:prstGeom>
          <a:ln>
            <a:noFill/>
          </a:ln>
          <a:effectLst>
            <a:softEdge rad="112500"/>
          </a:effectLst>
        </p:spPr>
      </p:pic>
      <p:sp>
        <p:nvSpPr>
          <p:cNvPr id="3" name="TextBox 2"/>
          <p:cNvSpPr txBox="1"/>
          <p:nvPr/>
        </p:nvSpPr>
        <p:spPr>
          <a:xfrm>
            <a:off x="5940152" y="836712"/>
            <a:ext cx="2880320" cy="70788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000" dirty="0" smtClean="0">
                <a:latin typeface="Times New Roman" pitchFamily="18" charset="0"/>
                <a:cs typeface="Times New Roman" pitchFamily="18" charset="0"/>
              </a:rPr>
              <a:t>Вскоре  </a:t>
            </a:r>
            <a:r>
              <a:rPr lang="ru-RU" sz="2000" dirty="0" err="1" smtClean="0">
                <a:latin typeface="Times New Roman" pitchFamily="18" charset="0"/>
                <a:cs typeface="Times New Roman" pitchFamily="18" charset="0"/>
              </a:rPr>
              <a:t>Тенишевы</a:t>
            </a:r>
            <a:r>
              <a:rPr lang="ru-RU" sz="2000" dirty="0" smtClean="0">
                <a:latin typeface="Times New Roman" pitchFamily="18" charset="0"/>
                <a:cs typeface="Times New Roman" pitchFamily="18" charset="0"/>
              </a:rPr>
              <a:t> снова уезжают в  Петербург</a:t>
            </a:r>
            <a:endParaRPr lang="ru-RU" sz="2000" dirty="0">
              <a:latin typeface="Times New Roman" pitchFamily="18" charset="0"/>
              <a:cs typeface="Times New Roman" pitchFamily="18" charset="0"/>
            </a:endParaRPr>
          </a:p>
        </p:txBody>
      </p:sp>
      <p:sp>
        <p:nvSpPr>
          <p:cNvPr id="4" name="Прямоугольник 3"/>
          <p:cNvSpPr/>
          <p:nvPr/>
        </p:nvSpPr>
        <p:spPr>
          <a:xfrm>
            <a:off x="6084168" y="2276872"/>
            <a:ext cx="2808312" cy="286232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В музыкальном салоне, в доме </a:t>
            </a:r>
            <a:r>
              <a:rPr lang="ru-RU" sz="2000" dirty="0" err="1" smtClean="0">
                <a:latin typeface="Times New Roman" pitchFamily="18" charset="0"/>
                <a:cs typeface="Times New Roman" pitchFamily="18" charset="0"/>
              </a:rPr>
              <a:t>Тенишевых</a:t>
            </a:r>
            <a:r>
              <a:rPr lang="ru-RU" sz="2000" dirty="0" smtClean="0">
                <a:latin typeface="Times New Roman" pitchFamily="18" charset="0"/>
                <a:cs typeface="Times New Roman" pitchFamily="18" charset="0"/>
              </a:rPr>
              <a:t>,  стали бывать известные композиторы и исполнители, -Скрябин, Арсеньев. Голос хозяйки салона тогда восхитит самого  П. И. Чайковского. </a:t>
            </a:r>
            <a:endParaRPr lang="ru-RU" sz="2000" dirty="0">
              <a:latin typeface="Times New Roman" pitchFamily="18" charset="0"/>
              <a:cs typeface="Times New Roman" pitchFamily="18" charset="0"/>
            </a:endParaRPr>
          </a:p>
        </p:txBody>
      </p:sp>
      <p:pic>
        <p:nvPicPr>
          <p:cNvPr id="5" name="С.Рахманинов. Вокализ.mp3">
            <a:hlinkClick r:id="" action="ppaction://media"/>
          </p:cNvPr>
          <p:cNvPicPr>
            <a:picLocks noRot="1" noChangeAspect="1"/>
          </p:cNvPicPr>
          <p:nvPr>
            <a:audioFile r:link="rId1"/>
          </p:nvPr>
        </p:nvPicPr>
        <p:blipFill>
          <a:blip r:embed="rId4" cstate="print"/>
          <a:stretch>
            <a:fillRect/>
          </a:stretch>
        </p:blipFill>
        <p:spPr>
          <a:xfrm>
            <a:off x="8604448" y="33265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47"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mp;Fcy;&amp;ocy;&amp;tcy;&amp;ocy;&amp;gcy;&amp;rcy;&amp;acy;&amp;fcy;&amp;icy;&amp;yacy; &amp;Acy;.&amp;Fcy;&amp;iecy;&amp;dcy;&amp;iecy;&amp;tscy;&amp;kcy;&amp;ocy;&amp;gcy;&amp;ocy;"/>
          <p:cNvPicPr>
            <a:picLocks noChangeAspect="1" noChangeArrowheads="1"/>
          </p:cNvPicPr>
          <p:nvPr/>
        </p:nvPicPr>
        <p:blipFill>
          <a:blip r:embed="rId2" cstate="print"/>
          <a:srcRect/>
          <a:stretch>
            <a:fillRect/>
          </a:stretch>
        </p:blipFill>
        <p:spPr bwMode="auto">
          <a:xfrm>
            <a:off x="323527" y="404664"/>
            <a:ext cx="3919019" cy="2952328"/>
          </a:xfrm>
          <a:prstGeom prst="rect">
            <a:avLst/>
          </a:prstGeom>
          <a:ln>
            <a:noFill/>
          </a:ln>
          <a:effectLst>
            <a:softEdge rad="112500"/>
          </a:effectLst>
        </p:spPr>
      </p:pic>
      <p:sp>
        <p:nvSpPr>
          <p:cNvPr id="3" name="Прямоугольник 2"/>
          <p:cNvSpPr/>
          <p:nvPr/>
        </p:nvSpPr>
        <p:spPr>
          <a:xfrm>
            <a:off x="4355976" y="332656"/>
            <a:ext cx="4572000" cy="5509200"/>
          </a:xfrm>
          <a:prstGeom prst="rect">
            <a:avLst/>
          </a:prstGeom>
        </p:spPr>
        <p:txBody>
          <a:bodyPr>
            <a:spAutoFit/>
          </a:bodyPr>
          <a:lstStyle/>
          <a:p>
            <a:pPr algn="just"/>
            <a:r>
              <a:rPr lang="ru-RU" sz="2200" dirty="0" smtClean="0">
                <a:latin typeface="Times New Roman" pitchFamily="18" charset="0"/>
                <a:cs typeface="Times New Roman" pitchFamily="18" charset="0"/>
              </a:rPr>
              <a:t>После смерти П.И.Чайковского  его портрет приобрела княгиня Мария Клавдиевна Тенишева, певица, художник, коллекционер и меценат. Мария Клавдиевна являлась ученицей Ционглинского, глубоко ценила творчество композитора, с которым была хорошо знакома. Известно, что Петр Ильич посещал петербургский дом </a:t>
            </a:r>
            <a:r>
              <a:rPr lang="ru-RU" sz="2200" dirty="0" err="1" smtClean="0">
                <a:latin typeface="Times New Roman" pitchFamily="18" charset="0"/>
                <a:cs typeface="Times New Roman" pitchFamily="18" charset="0"/>
              </a:rPr>
              <a:t>Тенишевых</a:t>
            </a:r>
            <a:r>
              <a:rPr lang="ru-RU" sz="2200" dirty="0" smtClean="0">
                <a:latin typeface="Times New Roman" pitchFamily="18" charset="0"/>
                <a:cs typeface="Times New Roman" pitchFamily="18" charset="0"/>
              </a:rPr>
              <a:t>, где часто звучали его произведения, исполняемые княгиней. Стихотворение Чайковского «Ландыши» легло в основу романса Антония Степановича Аренского, посвященного Тенишевой.</a:t>
            </a:r>
            <a:endParaRPr lang="ru-RU" sz="2200" dirty="0">
              <a:latin typeface="Times New Roman" pitchFamily="18" charset="0"/>
              <a:cs typeface="Times New Roman" pitchFamily="18" charset="0"/>
            </a:endParaRPr>
          </a:p>
        </p:txBody>
      </p:sp>
      <p:sp>
        <p:nvSpPr>
          <p:cNvPr id="4" name="Прямоугольник 3"/>
          <p:cNvSpPr/>
          <p:nvPr/>
        </p:nvSpPr>
        <p:spPr>
          <a:xfrm>
            <a:off x="251520" y="4581128"/>
            <a:ext cx="8640960" cy="2123658"/>
          </a:xfrm>
          <a:prstGeom prst="rect">
            <a:avLst/>
          </a:prstGeom>
          <a:solidFill>
            <a:schemeClr val="accent2">
              <a:lumMod val="40000"/>
              <a:lumOff val="60000"/>
            </a:schemeClr>
          </a:solidFill>
        </p:spPr>
        <p:txBody>
          <a:bodyPr wrap="square">
            <a:spAutoFit/>
          </a:bodyPr>
          <a:lstStyle/>
          <a:p>
            <a:pPr algn="just"/>
            <a:r>
              <a:rPr lang="ru-RU" sz="2200" dirty="0" smtClean="0">
                <a:latin typeface="Times New Roman" pitchFamily="18" charset="0"/>
                <a:cs typeface="Times New Roman" pitchFamily="18" charset="0"/>
              </a:rPr>
              <a:t>Однажды, на вечере в петербургском доме </a:t>
            </a:r>
            <a:r>
              <a:rPr lang="ru-RU" sz="2200" dirty="0" err="1" smtClean="0">
                <a:latin typeface="Times New Roman" pitchFamily="18" charset="0"/>
                <a:cs typeface="Times New Roman" pitchFamily="18" charset="0"/>
              </a:rPr>
              <a:t>Тенишевых</a:t>
            </a:r>
            <a:r>
              <a:rPr lang="ru-RU" sz="2200" dirty="0" smtClean="0">
                <a:latin typeface="Times New Roman" pitchFamily="18" charset="0"/>
                <a:cs typeface="Times New Roman" pitchFamily="18" charset="0"/>
              </a:rPr>
              <a:t> на Английской набережной, устроенном в честь композитора, она решилась исполнить его романсы. Восторженный Чайковский кинулся к роялю, и сам стал ей аккомпанировать. Вечер пролетел незаметно, и композитор, увлеченный пением Тенишевой, опоздал на репетицию своей «Иоланты», ради которой прибыл в Петербург.</a:t>
            </a:r>
            <a:endParaRPr lang="ru-RU" sz="2200" dirty="0">
              <a:latin typeface="Times New Roman" pitchFamily="18" charset="0"/>
              <a:cs typeface="Times New Roman" pitchFamily="18" charset="0"/>
            </a:endParaRPr>
          </a:p>
        </p:txBody>
      </p:sp>
      <p:sp>
        <p:nvSpPr>
          <p:cNvPr id="5" name="TextBox 4"/>
          <p:cNvSpPr txBox="1"/>
          <p:nvPr/>
        </p:nvSpPr>
        <p:spPr>
          <a:xfrm>
            <a:off x="539552" y="3356992"/>
            <a:ext cx="3384376" cy="369332"/>
          </a:xfrm>
          <a:prstGeom prst="rect">
            <a:avLst/>
          </a:prstGeom>
          <a:noFill/>
        </p:spPr>
        <p:txBody>
          <a:bodyPr wrap="square" rtlCol="0">
            <a:spAutoFit/>
          </a:bodyPr>
          <a:lstStyle/>
          <a:p>
            <a:pPr algn="ctr"/>
            <a:r>
              <a:rPr lang="ru-RU" b="1" dirty="0" smtClean="0"/>
              <a:t>Пётр  Ильич  Чайковский</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7693"/>
            <a:ext cx="5904656" cy="6555641"/>
          </a:xfrm>
          <a:prstGeom prst="rect">
            <a:avLst/>
          </a:prstGeom>
        </p:spPr>
        <p:txBody>
          <a:bodyPr wrap="square">
            <a:spAutoFit/>
          </a:bodyPr>
          <a:lstStyle/>
          <a:p>
            <a:pPr algn="just"/>
            <a:r>
              <a:rPr lang="ru-RU" sz="2000" dirty="0" smtClean="0">
                <a:latin typeface="Times New Roman" pitchFamily="18" charset="0"/>
                <a:cs typeface="Times New Roman" pitchFamily="18" charset="0"/>
              </a:rPr>
              <a:t>Мария Клавдиевна создаёт себе мастерскую для серьёзных занятий живописью, но тут же вдохновляется идеей И. Е. Репина организовать студию для подготовки будущих студентов к поступлению в Академию художеств и отдаёт под студию свою мастерскую. Преподавать берётся сам Репин. </a:t>
            </a:r>
          </a:p>
          <a:p>
            <a:pPr algn="just"/>
            <a:r>
              <a:rPr lang="ru-RU" sz="2000" dirty="0" smtClean="0">
                <a:latin typeface="Times New Roman" pitchFamily="18" charset="0"/>
                <a:cs typeface="Times New Roman" pitchFamily="18" charset="0"/>
              </a:rPr>
              <a:t>Вскоре это место стало пользоваться огромной популярностью у молодежи. От желающих не было отбою, мастерская набивалась до отказа, «работали по пяти часов в день, не обращая внимания на тесноту и духоту». Тенишева старалась помогать студентам: обучение в студии было бесплатным, покупалось всё необходимое для занятий, устраивались бесплатные чаи, приобретались студенческие работы. Среди учеников </a:t>
            </a:r>
            <a:r>
              <a:rPr lang="ru-RU" sz="2000" dirty="0" err="1" smtClean="0">
                <a:latin typeface="Times New Roman" pitchFamily="18" charset="0"/>
                <a:cs typeface="Times New Roman" pitchFamily="18" charset="0"/>
              </a:rPr>
              <a:t>тенишевской</a:t>
            </a:r>
            <a:r>
              <a:rPr lang="ru-RU" sz="2000" dirty="0" smtClean="0">
                <a:latin typeface="Times New Roman" pitchFamily="18" charset="0"/>
                <a:cs typeface="Times New Roman" pitchFamily="18" charset="0"/>
              </a:rPr>
              <a:t> студии — И.Я. </a:t>
            </a:r>
            <a:r>
              <a:rPr lang="ru-RU" sz="2000" dirty="0" err="1" smtClean="0">
                <a:latin typeface="Times New Roman" pitchFamily="18" charset="0"/>
                <a:cs typeface="Times New Roman" pitchFamily="18" charset="0"/>
              </a:rPr>
              <a:t>Билибин</a:t>
            </a:r>
            <a:r>
              <a:rPr lang="ru-RU" sz="2000" dirty="0" smtClean="0">
                <a:latin typeface="Times New Roman" pitchFamily="18" charset="0"/>
                <a:cs typeface="Times New Roman" pitchFamily="18" charset="0"/>
              </a:rPr>
              <a:t>, М.В. </a:t>
            </a:r>
            <a:r>
              <a:rPr lang="ru-RU" sz="2000" dirty="0" err="1" smtClean="0">
                <a:latin typeface="Times New Roman" pitchFamily="18" charset="0"/>
                <a:cs typeface="Times New Roman" pitchFamily="18" charset="0"/>
              </a:rPr>
              <a:t>Добужинский</a:t>
            </a:r>
            <a:r>
              <a:rPr lang="ru-RU" sz="2000" dirty="0" smtClean="0">
                <a:latin typeface="Times New Roman" pitchFamily="18" charset="0"/>
                <a:cs typeface="Times New Roman" pitchFamily="18" charset="0"/>
              </a:rPr>
              <a:t>, З.Е. Серебрякова, Е.В. </a:t>
            </a:r>
            <a:r>
              <a:rPr lang="ru-RU" sz="2000" dirty="0" err="1" smtClean="0">
                <a:latin typeface="Times New Roman" pitchFamily="18" charset="0"/>
                <a:cs typeface="Times New Roman" pitchFamily="18" charset="0"/>
              </a:rPr>
              <a:t>Честняков</a:t>
            </a:r>
            <a:r>
              <a:rPr lang="ru-RU" sz="2000" dirty="0" smtClean="0">
                <a:latin typeface="Times New Roman" pitchFamily="18" charset="0"/>
                <a:cs typeface="Times New Roman" pitchFamily="18" charset="0"/>
              </a:rPr>
              <a:t> и многие другие прославившиеся в будущем художники.</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Мария Клавдиевна становится одной из основательниц журнала «Мир искусства»</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pic>
        <p:nvPicPr>
          <p:cNvPr id="21506" name="Picture 2" descr="C:\Users\1\Desktop\Портреты книги Тенишевой\обложка журнала мир искусства.jpg"/>
          <p:cNvPicPr>
            <a:picLocks noChangeAspect="1" noChangeArrowheads="1"/>
          </p:cNvPicPr>
          <p:nvPr/>
        </p:nvPicPr>
        <p:blipFill>
          <a:blip r:embed="rId2" cstate="print"/>
          <a:srcRect/>
          <a:stretch>
            <a:fillRect/>
          </a:stretch>
        </p:blipFill>
        <p:spPr bwMode="auto">
          <a:xfrm>
            <a:off x="6113738" y="620688"/>
            <a:ext cx="3030262" cy="5400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88640"/>
            <a:ext cx="6372200" cy="655564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Азартную натуру Тенишевой захватила ещё одна страсть – </a:t>
            </a:r>
            <a:r>
              <a:rPr lang="ru-RU" sz="2000" b="1" dirty="0" smtClean="0">
                <a:latin typeface="Times New Roman" pitchFamily="18" charset="0"/>
                <a:cs typeface="Times New Roman" pitchFamily="18" charset="0"/>
              </a:rPr>
              <a:t>собирательство</a:t>
            </a:r>
            <a:r>
              <a:rPr lang="ru-RU" sz="2000" dirty="0" smtClean="0">
                <a:latin typeface="Times New Roman" pitchFamily="18" charset="0"/>
                <a:cs typeface="Times New Roman" pitchFamily="18" charset="0"/>
              </a:rPr>
              <a:t>. В поездках с мужем по Европе княгиня, не ограниченная в средствах, покупала западноевропейскую живопись, фарфор, мраморную скульптуру, украшения, вещи, представляющие собой историческую ценность, изделия мастеров Китая, Японии, Ирана. Художественный вкус был дан ей от природы. Многое узнала и поняла она из общения с людьми искусства. Чтение, лекции, выставки довершали дело – Мария обрела острое чутьё знатока и умела оценить попавшее в руки по достоинству. И вот когда они с мужем поехали по старым русским городам: </a:t>
            </a:r>
            <a:r>
              <a:rPr lang="ru-RU" sz="2000" b="1" i="1" dirty="0" smtClean="0">
                <a:latin typeface="Times New Roman" pitchFamily="18" charset="0"/>
                <a:cs typeface="Times New Roman" pitchFamily="18" charset="0"/>
              </a:rPr>
              <a:t>Ростову, Рыбинску, Костроме, по поволжским деревням и монастырям</a:t>
            </a:r>
            <a:r>
              <a:rPr lang="ru-RU" sz="2000" dirty="0" smtClean="0">
                <a:latin typeface="Times New Roman" pitchFamily="18" charset="0"/>
                <a:cs typeface="Times New Roman" pitchFamily="18" charset="0"/>
              </a:rPr>
              <a:t>, перед княгиней предстала рукотворная красота безвестных мастеров – оригинальная, невообразимая по многообразию форм и цвета и совершенная по исполнению. На глазах рождалась уже новая коллекция из предметов утвари, одежды, мебели, украшений, посуды и поделок – </a:t>
            </a:r>
            <a:r>
              <a:rPr lang="ru-RU" sz="2000" b="1" i="1" dirty="0" smtClean="0">
                <a:latin typeface="Times New Roman" pitchFamily="18" charset="0"/>
                <a:cs typeface="Times New Roman" pitchFamily="18" charset="0"/>
              </a:rPr>
              <a:t>вещи поразительной красоты, извлечённые из полутёмной избы или заброшенного амбара.</a:t>
            </a: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22530" name="Picture 2" descr="C:\Users\1\Desktop\Портреты книги Тенишевой\репин..jpg"/>
          <p:cNvPicPr>
            <a:picLocks noChangeAspect="1" noChangeArrowheads="1"/>
          </p:cNvPicPr>
          <p:nvPr/>
        </p:nvPicPr>
        <p:blipFill>
          <a:blip r:embed="rId2" cstate="print"/>
          <a:srcRect/>
          <a:stretch>
            <a:fillRect/>
          </a:stretch>
        </p:blipFill>
        <p:spPr bwMode="auto">
          <a:xfrm>
            <a:off x="6301124" y="1484784"/>
            <a:ext cx="2842876" cy="3456384"/>
          </a:xfrm>
          <a:prstGeom prst="rect">
            <a:avLst/>
          </a:prstGeom>
          <a:ln>
            <a:noFill/>
          </a:ln>
          <a:effectLst>
            <a:softEdge rad="112500"/>
          </a:effectLst>
        </p:spPr>
      </p:pic>
      <p:sp>
        <p:nvSpPr>
          <p:cNvPr id="4" name="TextBox 3"/>
          <p:cNvSpPr txBox="1"/>
          <p:nvPr/>
        </p:nvSpPr>
        <p:spPr>
          <a:xfrm>
            <a:off x="6588224" y="5013176"/>
            <a:ext cx="2232248" cy="923330"/>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И.Е.Репин. Портрет </a:t>
            </a:r>
            <a:r>
              <a:rPr lang="ru-RU" b="1" dirty="0" err="1" smtClean="0">
                <a:latin typeface="Times New Roman" pitchFamily="18" charset="0"/>
                <a:cs typeface="Times New Roman" pitchFamily="18" charset="0"/>
              </a:rPr>
              <a:t>М.К.Тенишевой</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fade">
                                      <p:cBhvr>
                                        <p:cTn id="11" dur="2000"/>
                                        <p:tgtEl>
                                          <p:spTgt spid="2253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32656"/>
            <a:ext cx="3816424" cy="59400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В 1893 году Мария Клавдиевна уговаривает свою подругу продать ей Талашкино. Как и в Петербурге, она очень быстро создаёт в </a:t>
            </a:r>
            <a:r>
              <a:rPr lang="ru-RU" sz="2000" dirty="0" err="1" smtClean="0">
                <a:latin typeface="Times New Roman" pitchFamily="18" charset="0"/>
                <a:cs typeface="Times New Roman" pitchFamily="18" charset="0"/>
              </a:rPr>
              <a:t>талашкинском</a:t>
            </a:r>
            <a:r>
              <a:rPr lang="ru-RU" sz="2000" dirty="0" smtClean="0">
                <a:latin typeface="Times New Roman" pitchFamily="18" charset="0"/>
                <a:cs typeface="Times New Roman" pitchFamily="18" charset="0"/>
              </a:rPr>
              <a:t> доме гостеприимную, творческую атмосферу, которая собирает здесь многих известных художников, музыкантов, учёных. Здесь часто бывают И.Е. Репин, М.А. Врубель, А.Н. </a:t>
            </a:r>
            <a:r>
              <a:rPr lang="ru-RU" sz="2000" dirty="0" err="1" smtClean="0">
                <a:latin typeface="Times New Roman" pitchFamily="18" charset="0"/>
                <a:cs typeface="Times New Roman" pitchFamily="18" charset="0"/>
              </a:rPr>
              <a:t>Бакст</a:t>
            </a:r>
            <a:r>
              <a:rPr lang="ru-RU" sz="2000" dirty="0" smtClean="0">
                <a:latin typeface="Times New Roman" pitchFamily="18" charset="0"/>
                <a:cs typeface="Times New Roman" pitchFamily="18" charset="0"/>
              </a:rPr>
              <a:t>, Я.Ф. Ционглинский, скульптор П.П. Трубецкой и многие другие. К слову сказать, в окружении Марии Клавдиевны всегда было много людей искусства, но почему-то никогда не возникало атмосферы праздности и </a:t>
            </a:r>
            <a:r>
              <a:rPr lang="ru-RU" sz="2000" dirty="0" err="1" smtClean="0">
                <a:latin typeface="Times New Roman" pitchFamily="18" charset="0"/>
                <a:cs typeface="Times New Roman" pitchFamily="18" charset="0"/>
              </a:rPr>
              <a:t>богемности</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pic>
        <p:nvPicPr>
          <p:cNvPr id="23554"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4067944" y="332656"/>
            <a:ext cx="4762500" cy="3990976"/>
          </a:xfrm>
          <a:prstGeom prst="rect">
            <a:avLst/>
          </a:prstGeom>
          <a:ln>
            <a:noFill/>
          </a:ln>
          <a:effectLst>
            <a:softEdge rad="112500"/>
          </a:effectLst>
        </p:spPr>
      </p:pic>
      <p:sp>
        <p:nvSpPr>
          <p:cNvPr id="4" name="TextBox 3"/>
          <p:cNvSpPr txBox="1"/>
          <p:nvPr/>
        </p:nvSpPr>
        <p:spPr>
          <a:xfrm>
            <a:off x="4211960" y="4653136"/>
            <a:ext cx="4680520" cy="923330"/>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Константин  Коровин.   Портрет  Тенишевой </a:t>
            </a:r>
          </a:p>
          <a:p>
            <a:pPr algn="ctr"/>
            <a:r>
              <a:rPr lang="ru-RU" b="1" dirty="0" smtClean="0">
                <a:latin typeface="Times New Roman" pitchFamily="18" charset="0"/>
                <a:cs typeface="Times New Roman" pitchFamily="18" charset="0"/>
              </a:rPr>
              <a:t>1899</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2000"/>
                                        <p:tgtEl>
                                          <p:spTgt spid="2"/>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wedge">
                                      <p:cBhvr>
                                        <p:cTn id="11" dur="3000"/>
                                        <p:tgtEl>
                                          <p:spTgt spid="2355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548680"/>
            <a:ext cx="4176464"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Но самым дорогим её детищем стала школа на хуторе </a:t>
            </a:r>
            <a:r>
              <a:rPr lang="ru-RU" sz="2000" dirty="0" err="1" smtClean="0">
                <a:latin typeface="Times New Roman" pitchFamily="18" charset="0"/>
                <a:cs typeface="Times New Roman" pitchFamily="18" charset="0"/>
              </a:rPr>
              <a:t>Флёново</a:t>
            </a:r>
            <a:r>
              <a:rPr lang="ru-RU" sz="2000" dirty="0" smtClean="0">
                <a:latin typeface="Times New Roman" pitchFamily="18" charset="0"/>
                <a:cs typeface="Times New Roman" pitchFamily="18" charset="0"/>
              </a:rPr>
              <a:t> близ Талашкино, для деревенских детей. В сентябре 1895 г. новое школьное здание со светлыми классами, общежитием, столовой, кухней распахнуло свои двери. Желающих оказалось очень много. Преимущество при поступлении в школу имели сироты, которых Тенишева брала на полное обеспечение. Огромное внимание уделяется подбору учителей. По её представлениям, сельский учитель должен не только хорошо знать предмет, но и быть наставником и другом для ребёнка, примером в жизни.</a:t>
            </a:r>
            <a:endParaRPr lang="ru-RU" sz="2000" dirty="0">
              <a:latin typeface="Times New Roman" pitchFamily="18" charset="0"/>
              <a:cs typeface="Times New Roman" pitchFamily="18" charset="0"/>
            </a:endParaRPr>
          </a:p>
        </p:txBody>
      </p:sp>
      <p:pic>
        <p:nvPicPr>
          <p:cNvPr id="25602"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4860032" y="332657"/>
            <a:ext cx="4079775" cy="2779347"/>
          </a:xfrm>
          <a:prstGeom prst="rect">
            <a:avLst/>
          </a:prstGeom>
          <a:ln>
            <a:noFill/>
          </a:ln>
          <a:effectLst>
            <a:softEdge rad="112500"/>
          </a:effectLst>
        </p:spPr>
      </p:pic>
      <p:sp>
        <p:nvSpPr>
          <p:cNvPr id="4" name="Прямоугольник 3"/>
          <p:cNvSpPr/>
          <p:nvPr/>
        </p:nvSpPr>
        <p:spPr>
          <a:xfrm>
            <a:off x="4572000" y="3356992"/>
            <a:ext cx="4355976" cy="286232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Рядом со школьным зданием по эскизу Малютина отстроили сказочный домик, украшенный резьбой и росписью; здесь разместились библиотека и учительская. Из столицы и зарубежных поездок сюда привозятся лучшие книги, учебники, альбомы по искусству, журналы.</a:t>
            </a:r>
            <a:endParaRPr lang="ru-RU" sz="2000" dirty="0">
              <a:latin typeface="Times New Roman" pitchFamily="18" charset="0"/>
              <a:cs typeface="Times New Roman" pitchFamily="18" charset="0"/>
            </a:endParaRPr>
          </a:p>
        </p:txBody>
      </p:sp>
      <p:pic>
        <p:nvPicPr>
          <p:cNvPr id="7"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0" y="404664"/>
            <a:ext cx="9144000" cy="622935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fade">
                                      <p:cBhvr>
                                        <p:cTn id="15" dur="2000"/>
                                        <p:tgtEl>
                                          <p:spTgt spid="25602"/>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32"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out)">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323528" y="260648"/>
            <a:ext cx="2857500" cy="3810000"/>
          </a:xfrm>
          <a:prstGeom prst="rect">
            <a:avLst/>
          </a:prstGeom>
          <a:noFill/>
        </p:spPr>
      </p:pic>
      <p:sp>
        <p:nvSpPr>
          <p:cNvPr id="3" name="Прямоугольник 2"/>
          <p:cNvSpPr/>
          <p:nvPr/>
        </p:nvSpPr>
        <p:spPr>
          <a:xfrm>
            <a:off x="251520" y="4221088"/>
            <a:ext cx="2952328" cy="923330"/>
          </a:xfrm>
          <a:prstGeom prst="rect">
            <a:avLst/>
          </a:prstGeom>
        </p:spPr>
        <p:txBody>
          <a:bodyPr wrap="square">
            <a:spAutoFit/>
          </a:bodyPr>
          <a:lstStyle/>
          <a:p>
            <a:pPr algn="ctr"/>
            <a:r>
              <a:rPr lang="ru-RU" b="1" i="1" dirty="0" smtClean="0">
                <a:latin typeface="Times New Roman" pitchFamily="18" charset="0"/>
                <a:cs typeface="Times New Roman" pitchFamily="18" charset="0"/>
              </a:rPr>
              <a:t>Дверь – портал во внутреннем убранстве «Теремка»</a:t>
            </a:r>
            <a:endParaRPr lang="ru-RU" b="1" dirty="0">
              <a:latin typeface="Times New Roman" pitchFamily="18" charset="0"/>
              <a:cs typeface="Times New Roman" pitchFamily="18" charset="0"/>
            </a:endParaRPr>
          </a:p>
        </p:txBody>
      </p:sp>
      <p:sp>
        <p:nvSpPr>
          <p:cNvPr id="4" name="Прямоугольник 3"/>
          <p:cNvSpPr/>
          <p:nvPr/>
        </p:nvSpPr>
        <p:spPr>
          <a:xfrm>
            <a:off x="3419872" y="1988840"/>
            <a:ext cx="5400600" cy="313932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Русский художник, философ, общественный деятель Николай Константинович Рерих расписал Церковь Святого Духа во </a:t>
            </a:r>
            <a:r>
              <a:rPr lang="ru-RU" sz="2000" dirty="0" err="1" smtClean="0">
                <a:latin typeface="Times New Roman" pitchFamily="18" charset="0"/>
                <a:cs typeface="Times New Roman" pitchFamily="18" charset="0"/>
              </a:rPr>
              <a:t>Флёнове</a:t>
            </a:r>
            <a:r>
              <a:rPr lang="ru-RU" sz="2000" dirty="0" smtClean="0">
                <a:latin typeface="Times New Roman" pitchFamily="18" charset="0"/>
                <a:cs typeface="Times New Roman" pitchFamily="18" charset="0"/>
              </a:rPr>
              <a:t> и украсил её внешние фасады поразительной смальтовой мозаикой. </a:t>
            </a:r>
          </a:p>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Архитектор и художник, Сергей Малютин,  стал создателем церкви  Святого Духа  и резного «Теремка».</a:t>
            </a:r>
          </a:p>
          <a:p>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323528" y="980728"/>
            <a:ext cx="8568952" cy="3015614"/>
          </a:xfrm>
          <a:prstGeom prst="rect">
            <a:avLst/>
          </a:prstGeom>
          <a:ln>
            <a:solidFill>
              <a:srgbClr val="9900FF"/>
            </a:solidFill>
          </a:ln>
          <a:effectLst>
            <a:softEdge rad="112500"/>
          </a:effectLst>
        </p:spPr>
      </p:pic>
      <p:sp>
        <p:nvSpPr>
          <p:cNvPr id="3" name="Прямоугольник 2"/>
          <p:cNvSpPr/>
          <p:nvPr/>
        </p:nvSpPr>
        <p:spPr>
          <a:xfrm>
            <a:off x="467544" y="4221088"/>
            <a:ext cx="8352928"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ru-RU" sz="2000" b="1" dirty="0" smtClean="0">
                <a:latin typeface="Times New Roman" pitchFamily="18" charset="0"/>
                <a:cs typeface="Times New Roman" pitchFamily="18" charset="0"/>
              </a:rPr>
              <a:t>Ещё одной жемчужиной </a:t>
            </a:r>
            <a:r>
              <a:rPr lang="ru-RU" sz="2000" b="1" dirty="0" err="1" smtClean="0">
                <a:latin typeface="Times New Roman" pitchFamily="18" charset="0"/>
                <a:cs typeface="Times New Roman" pitchFamily="18" charset="0"/>
              </a:rPr>
              <a:t>флёновской</a:t>
            </a:r>
            <a:r>
              <a:rPr lang="ru-RU" sz="2000" b="1" dirty="0" smtClean="0">
                <a:latin typeface="Times New Roman" pitchFamily="18" charset="0"/>
                <a:cs typeface="Times New Roman" pitchFamily="18" charset="0"/>
              </a:rPr>
              <a:t> школы стал детский балалаечный оркестр, прославившийся на всю Смоленщину.</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edge">
                                      <p:cBhvr>
                                        <p:cTn id="7" dur="2000"/>
                                        <p:tgtEl>
                                          <p:spTgt spid="276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179511" y="0"/>
            <a:ext cx="8785127" cy="6309320"/>
          </a:xfrm>
          <a:prstGeom prst="rect">
            <a:avLst/>
          </a:prstGeom>
          <a:ln>
            <a:noFill/>
          </a:ln>
          <a:effectLst>
            <a:softEdge rad="112500"/>
          </a:effectLst>
        </p:spPr>
      </p:pic>
      <p:sp>
        <p:nvSpPr>
          <p:cNvPr id="3" name="TextBox 2"/>
          <p:cNvSpPr txBox="1"/>
          <p:nvPr/>
        </p:nvSpPr>
        <p:spPr>
          <a:xfrm>
            <a:off x="2123728" y="6309320"/>
            <a:ext cx="5328592" cy="338554"/>
          </a:xfrm>
          <a:prstGeom prst="rect">
            <a:avLst/>
          </a:prstGeom>
          <a:solidFill>
            <a:schemeClr val="accent3">
              <a:lumMod val="40000"/>
              <a:lumOff val="60000"/>
            </a:schemeClr>
          </a:solidFill>
        </p:spPr>
        <p:txBody>
          <a:bodyPr wrap="square" rtlCol="0">
            <a:spAutoFit/>
          </a:bodyPr>
          <a:lstStyle/>
          <a:p>
            <a:pPr algn="ctr"/>
            <a:r>
              <a:rPr lang="ru-RU" sz="1600" b="1" dirty="0" smtClean="0">
                <a:latin typeface="Century Schoolbook" pitchFamily="18" charset="0"/>
              </a:rPr>
              <a:t>Изделия </a:t>
            </a:r>
            <a:r>
              <a:rPr lang="ru-RU" sz="1600" b="1" dirty="0" err="1" smtClean="0">
                <a:latin typeface="Century Schoolbook" pitchFamily="18" charset="0"/>
              </a:rPr>
              <a:t>талашкинских</a:t>
            </a:r>
            <a:r>
              <a:rPr lang="ru-RU" sz="1600" b="1" dirty="0" smtClean="0">
                <a:latin typeface="Century Schoolbook" pitchFamily="18" charset="0"/>
              </a:rPr>
              <a:t> мастеров</a:t>
            </a:r>
            <a:endParaRPr lang="ru-RU" sz="1600" b="1" dirty="0">
              <a:latin typeface="Century Schoolbook"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260648"/>
            <a:ext cx="8496944" cy="2862322"/>
          </a:xfrm>
          <a:prstGeom prst="rect">
            <a:avLst/>
          </a:prstGeom>
          <a:solidFill>
            <a:schemeClr val="accent2">
              <a:lumMod val="20000"/>
              <a:lumOff val="80000"/>
            </a:schemeClr>
          </a:solidFill>
        </p:spPr>
        <p:txBody>
          <a:bodyPr wrap="square">
            <a:spAutoFit/>
          </a:bodyPr>
          <a:lstStyle/>
          <a:p>
            <a:pPr algn="just"/>
            <a:r>
              <a:rPr lang="ru-RU" sz="2000" dirty="0" smtClean="0">
                <a:latin typeface="Times New Roman" pitchFamily="18" charset="0"/>
                <a:cs typeface="Times New Roman" pitchFamily="18" charset="0"/>
              </a:rPr>
              <a:t>Постепенно в Талашкине появлялись  -  </a:t>
            </a:r>
            <a:r>
              <a:rPr lang="ru-RU" sz="2000" b="1" dirty="0" smtClean="0">
                <a:latin typeface="Times New Roman" pitchFamily="18" charset="0"/>
                <a:cs typeface="Times New Roman" pitchFamily="18" charset="0"/>
              </a:rPr>
              <a:t>новая школа </a:t>
            </a:r>
            <a:r>
              <a:rPr lang="ru-RU" sz="2000" dirty="0" smtClean="0">
                <a:latin typeface="Times New Roman" pitchFamily="18" charset="0"/>
                <a:cs typeface="Times New Roman" pitchFamily="18" charset="0"/>
              </a:rPr>
              <a:t>с последним по тем временам оборудованием, </a:t>
            </a:r>
            <a:r>
              <a:rPr lang="ru-RU" sz="2000" b="1" dirty="0" smtClean="0">
                <a:latin typeface="Times New Roman" pitchFamily="18" charset="0"/>
                <a:cs typeface="Times New Roman" pitchFamily="18" charset="0"/>
              </a:rPr>
              <a:t>общедоступная библиотека</a:t>
            </a:r>
            <a:r>
              <a:rPr lang="ru-RU" sz="2000" dirty="0" smtClean="0">
                <a:latin typeface="Times New Roman" pitchFamily="18" charset="0"/>
                <a:cs typeface="Times New Roman" pitchFamily="18" charset="0"/>
              </a:rPr>
              <a:t>, целый ряд </a:t>
            </a:r>
            <a:r>
              <a:rPr lang="ru-RU" sz="2000" b="1" dirty="0" smtClean="0">
                <a:latin typeface="Times New Roman" pitchFamily="18" charset="0"/>
                <a:cs typeface="Times New Roman" pitchFamily="18" charset="0"/>
              </a:rPr>
              <a:t>учебно-хозяйственных мастерских</a:t>
            </a:r>
            <a:r>
              <a:rPr lang="ru-RU" sz="2000" dirty="0" smtClean="0">
                <a:latin typeface="Times New Roman" pitchFamily="18" charset="0"/>
                <a:cs typeface="Times New Roman" pitchFamily="18" charset="0"/>
              </a:rPr>
              <a:t>, где местные жители, в основном молодёжь, занимались обработкой дерева, чеканкой по металлу, керамикой, окраской тканей, вышивкой. Началась практическая работа по </a:t>
            </a:r>
            <a:r>
              <a:rPr lang="ru-RU" sz="2000" b="1" dirty="0" smtClean="0">
                <a:latin typeface="Times New Roman" pitchFamily="18" charset="0"/>
                <a:cs typeface="Times New Roman" pitchFamily="18" charset="0"/>
              </a:rPr>
              <a:t>возрождению народных ремесел</a:t>
            </a:r>
            <a:r>
              <a:rPr lang="ru-RU" sz="2000" dirty="0" smtClean="0">
                <a:latin typeface="Times New Roman" pitchFamily="18" charset="0"/>
                <a:cs typeface="Times New Roman" pitchFamily="18" charset="0"/>
              </a:rPr>
              <a:t>. К этому процессу было привлечено немало местных жителей. Например, только русским национальным костюмом, ткачеством, вязанием и крашением ткани были заняты женщины из пятидесяти окрестных деревень. </a:t>
            </a:r>
            <a:endParaRPr lang="ru-RU" sz="2000" dirty="0">
              <a:latin typeface="Times New Roman" pitchFamily="18" charset="0"/>
              <a:cs typeface="Times New Roman" pitchFamily="18" charset="0"/>
            </a:endParaRPr>
          </a:p>
        </p:txBody>
      </p:sp>
      <p:sp>
        <p:nvSpPr>
          <p:cNvPr id="3" name="Прямоугольник 2"/>
          <p:cNvSpPr/>
          <p:nvPr/>
        </p:nvSpPr>
        <p:spPr>
          <a:xfrm>
            <a:off x="251520" y="3429000"/>
            <a:ext cx="8640960" cy="317009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000" dirty="0" smtClean="0">
                <a:latin typeface="Times New Roman" pitchFamily="18" charset="0"/>
                <a:cs typeface="Times New Roman" pitchFamily="18" charset="0"/>
              </a:rPr>
              <a:t>Всё это поступало в открытый Тенишевой в Москве магазин «Родник». </a:t>
            </a:r>
            <a:r>
              <a:rPr lang="ru-RU" sz="2000" b="1" dirty="0" smtClean="0">
                <a:latin typeface="Times New Roman" pitchFamily="18" charset="0"/>
                <a:cs typeface="Times New Roman" pitchFamily="18" charset="0"/>
              </a:rPr>
              <a:t>От покупателей не было отбоя. Заказы приходили и из-за границы</a:t>
            </a:r>
            <a:r>
              <a:rPr lang="ru-RU" sz="2000" dirty="0" smtClean="0">
                <a:latin typeface="Times New Roman" pitchFamily="18" charset="0"/>
                <a:cs typeface="Times New Roman" pitchFamily="18" charset="0"/>
              </a:rPr>
              <a:t>. Даже чопорный Лондон заинтересовался изделиями </a:t>
            </a:r>
            <a:r>
              <a:rPr lang="ru-RU" sz="2000" dirty="0" err="1" smtClean="0">
                <a:latin typeface="Times New Roman" pitchFamily="18" charset="0"/>
                <a:cs typeface="Times New Roman" pitchFamily="18" charset="0"/>
              </a:rPr>
              <a:t>талашкинских</a:t>
            </a:r>
            <a:r>
              <a:rPr lang="ru-RU" sz="2000" dirty="0" smtClean="0">
                <a:latin typeface="Times New Roman" pitchFamily="18" charset="0"/>
                <a:cs typeface="Times New Roman" pitchFamily="18" charset="0"/>
              </a:rPr>
              <a:t> умельцев. Этот успех не был случайным. </a:t>
            </a:r>
            <a:r>
              <a:rPr lang="ru-RU" sz="2000" b="1" dirty="0" smtClean="0">
                <a:latin typeface="Times New Roman" pitchFamily="18" charset="0"/>
                <a:cs typeface="Times New Roman" pitchFamily="18" charset="0"/>
              </a:rPr>
              <a:t>Ведь Тенишева пригласила в Талашкино жить, творить, работать и тех, кто составлял в то время художественную элиту России.</a:t>
            </a:r>
            <a:r>
              <a:rPr lang="ru-RU" sz="2000" dirty="0" smtClean="0">
                <a:latin typeface="Times New Roman" pitchFamily="18" charset="0"/>
                <a:cs typeface="Times New Roman" pitchFamily="18" charset="0"/>
              </a:rPr>
              <a:t> В мастерских деревенский мальчонка мог пользоваться советами </a:t>
            </a:r>
            <a:r>
              <a:rPr lang="ru-RU" sz="2000" b="1" dirty="0" smtClean="0">
                <a:latin typeface="Times New Roman" pitchFamily="18" charset="0"/>
                <a:cs typeface="Times New Roman" pitchFamily="18" charset="0"/>
              </a:rPr>
              <a:t>М.А. Врубеля</a:t>
            </a:r>
            <a:r>
              <a:rPr lang="ru-RU" sz="2000" dirty="0" smtClean="0">
                <a:latin typeface="Times New Roman" pitchFamily="18" charset="0"/>
                <a:cs typeface="Times New Roman" pitchFamily="18" charset="0"/>
              </a:rPr>
              <a:t>. Узоры для вышивальщиц придумывал </a:t>
            </a:r>
            <a:r>
              <a:rPr lang="ru-RU" sz="2000" b="1" dirty="0" smtClean="0">
                <a:latin typeface="Times New Roman" pitchFamily="18" charset="0"/>
                <a:cs typeface="Times New Roman" pitchFamily="18" charset="0"/>
              </a:rPr>
              <a:t>В.А. Серов. М.В. Нестеров, А.Н. Бенуа, К.А. Коровин, Н.К. Рерих, В.Д. Поленов, скульптор П.П. Трубецкой, певец Ф.И. Шаляпин</a:t>
            </a:r>
            <a:r>
              <a:rPr lang="ru-RU" sz="2000" dirty="0" smtClean="0">
                <a:latin typeface="Times New Roman" pitchFamily="18" charset="0"/>
                <a:cs typeface="Times New Roman" pitchFamily="18" charset="0"/>
              </a:rPr>
              <a:t>, музыканты, артисты — эта земля становилась для многих мастеров студией, мастерской, сценой.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539552" y="332656"/>
            <a:ext cx="8064896"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Я вырос в сумрачных стенах,</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Душой дитя, судьбой монах.</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Я никому не мог сказать</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Священных слов — «отец и мать».</a:t>
            </a:r>
          </a:p>
          <a:p>
            <a:pPr marL="0" marR="0" lvl="0" indent="0" algn="ctr" defTabSz="914400" rtl="0" eaLnBrk="0" fontAlgn="base" latinLnBrk="0" hangingPunct="0">
              <a:lnSpc>
                <a:spcPct val="100000"/>
              </a:lnSpc>
              <a:spcBef>
                <a:spcPct val="0"/>
              </a:spcBef>
              <a:spcAft>
                <a:spcPct val="0"/>
              </a:spcAft>
              <a:buClrTx/>
              <a:buSzTx/>
              <a:buFontTx/>
              <a:buNone/>
              <a:tabLst/>
            </a:pPr>
            <a:r>
              <a:rPr lang="ru-RU" sz="1600" dirty="0" smtClean="0">
                <a:latin typeface="Times New Roman" pitchFamily="18" charset="0"/>
                <a:cs typeface="Times New Roman" pitchFamily="18" charset="0"/>
              </a:rPr>
              <a:t>                                                                                                                   М.Ю. Лермонтов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395536" y="2132856"/>
            <a:ext cx="8352928" cy="4093428"/>
          </a:xfrm>
          <a:prstGeom prst="rect">
            <a:avLst/>
          </a:prstGeom>
          <a:solidFill>
            <a:schemeClr val="accent6">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Семейное предание сохранило разные версии того, кто был ее отцом, называлось даже имя императора Александра II.</a:t>
            </a:r>
          </a:p>
          <a:p>
            <a:pPr algn="ctr"/>
            <a:r>
              <a:rPr lang="ru-RU" sz="2000" dirty="0" smtClean="0">
                <a:latin typeface="Times New Roman" pitchFamily="18" charset="0"/>
                <a:cs typeface="Times New Roman" pitchFamily="18" charset="0"/>
              </a:rPr>
              <a:t>Может быть поэтому, все её детские и юношеские годы были уединёнными, и очень близких отношений с родными людьми у неё не было, как не было и близких людей, любящих и понимающих её.  Мать  Марии практически  не обращала внимания на жизнь и чувства дочери, так  же, как и отчим.  В её детских воспоминаниях  мелькали видения, когда император появлялся у них в доме и всегда улыбался ей доброй, приветливой улыбкой.  Вспоминался и тот день,  когда няня прижимала её к себе и причитала: «Сирота ты моя…». Это был день покушения  на императора Александра </a:t>
            </a:r>
            <a:r>
              <a:rPr lang="en-US" sz="2000" dirty="0" smtClean="0">
                <a:latin typeface="Times New Roman" pitchFamily="18" charset="0"/>
                <a:cs typeface="Times New Roman" pitchFamily="18" charset="0"/>
              </a:rPr>
              <a:t>II</a:t>
            </a:r>
            <a:r>
              <a:rPr lang="ru-RU" sz="2000" dirty="0" smtClean="0">
                <a:latin typeface="Times New Roman" pitchFamily="18" charset="0"/>
                <a:cs typeface="Times New Roman" pitchFamily="18" charset="0"/>
              </a:rPr>
              <a:t>. </a:t>
            </a:r>
          </a:p>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Много  было в её жизни загадок,  как и различных  поворотов  её судьбы.</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ppt_x</p:attrName>
                                        </p:attrNameLst>
                                      </p:cBhvr>
                                      <p:tavLst>
                                        <p:tav tm="0">
                                          <p:val>
                                            <p:strVal val="#ppt_x-#ppt_w/2"/>
                                          </p:val>
                                        </p:tav>
                                        <p:tav tm="100000">
                                          <p:val>
                                            <p:strVal val="#ppt_x"/>
                                          </p:val>
                                        </p:tav>
                                      </p:tavLst>
                                    </p:anim>
                                    <p:anim calcmode="lin" valueType="num">
                                      <p:cBhvr>
                                        <p:cTn id="13" dur="2000" fill="hold"/>
                                        <p:tgtEl>
                                          <p:spTgt spid="6"/>
                                        </p:tgtEl>
                                        <p:attrNameLst>
                                          <p:attrName>ppt_y</p:attrName>
                                        </p:attrNameLst>
                                      </p:cBhvr>
                                      <p:tavLst>
                                        <p:tav tm="0">
                                          <p:val>
                                            <p:strVal val="#ppt_y"/>
                                          </p:val>
                                        </p:tav>
                                        <p:tav tm="100000">
                                          <p:val>
                                            <p:strVal val="#ppt_y"/>
                                          </p:val>
                                        </p:tav>
                                      </p:tavLst>
                                    </p:anim>
                                    <p:anim calcmode="lin" valueType="num">
                                      <p:cBhvr>
                                        <p:cTn id="14" dur="2000" fill="hold"/>
                                        <p:tgtEl>
                                          <p:spTgt spid="6"/>
                                        </p:tgtEl>
                                        <p:attrNameLst>
                                          <p:attrName>ppt_w</p:attrName>
                                        </p:attrNameLst>
                                      </p:cBhvr>
                                      <p:tavLst>
                                        <p:tav tm="0">
                                          <p:val>
                                            <p:fltVal val="0"/>
                                          </p:val>
                                        </p:tav>
                                        <p:tav tm="100000">
                                          <p:val>
                                            <p:strVal val="#ppt_w"/>
                                          </p:val>
                                        </p:tav>
                                      </p:tavLst>
                                    </p:anim>
                                    <p:anim calcmode="lin" valueType="num">
                                      <p:cBhvr>
                                        <p:cTn id="15"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r="706" b="7601"/>
          <a:stretch>
            <a:fillRect/>
          </a:stretch>
        </p:blipFill>
        <p:spPr bwMode="auto">
          <a:xfrm>
            <a:off x="251520" y="332656"/>
            <a:ext cx="8295322" cy="5184576"/>
          </a:xfrm>
          <a:prstGeom prst="rect">
            <a:avLst/>
          </a:prstGeom>
          <a:ln>
            <a:noFill/>
          </a:ln>
          <a:effectLst>
            <a:softEdge rad="112500"/>
          </a:effectLst>
        </p:spPr>
      </p:pic>
      <p:pic>
        <p:nvPicPr>
          <p:cNvPr id="3" name="Picture 3" descr="C:\Users\1\Desktop\Портреты книги Тенишевой\п.трубецкой.jpg"/>
          <p:cNvPicPr>
            <a:picLocks noChangeAspect="1" noChangeArrowheads="1"/>
          </p:cNvPicPr>
          <p:nvPr/>
        </p:nvPicPr>
        <p:blipFill>
          <a:blip r:embed="rId3" cstate="print"/>
          <a:srcRect/>
          <a:stretch>
            <a:fillRect/>
          </a:stretch>
        </p:blipFill>
        <p:spPr bwMode="auto">
          <a:xfrm>
            <a:off x="3491880" y="149478"/>
            <a:ext cx="5423520" cy="6343298"/>
          </a:xfrm>
          <a:prstGeom prst="rect">
            <a:avLst/>
          </a:prstGeom>
          <a:ln>
            <a:noFill/>
          </a:ln>
          <a:effectLst>
            <a:softEdge rad="112500"/>
          </a:effectLst>
        </p:spPr>
      </p:pic>
      <p:sp>
        <p:nvSpPr>
          <p:cNvPr id="4" name="TextBox 3"/>
          <p:cNvSpPr txBox="1"/>
          <p:nvPr/>
        </p:nvSpPr>
        <p:spPr>
          <a:xfrm>
            <a:off x="395536" y="5805264"/>
            <a:ext cx="3816424" cy="830997"/>
          </a:xfrm>
          <a:prstGeom prst="rect">
            <a:avLst/>
          </a:prstGeom>
          <a:noFill/>
        </p:spPr>
        <p:txBody>
          <a:bodyPr wrap="square" rtlCol="0">
            <a:spAutoFit/>
          </a:bodyPr>
          <a:lstStyle/>
          <a:p>
            <a:pPr algn="ctr"/>
            <a:r>
              <a:rPr lang="ru-RU" sz="1600" b="1" dirty="0" err="1" smtClean="0">
                <a:latin typeface="Times New Roman" pitchFamily="18" charset="0"/>
                <a:cs typeface="Times New Roman" pitchFamily="18" charset="0"/>
              </a:rPr>
              <a:t>Паоло</a:t>
            </a:r>
            <a:r>
              <a:rPr lang="ru-RU" sz="1600" b="1" dirty="0" smtClean="0">
                <a:latin typeface="Times New Roman" pitchFamily="18" charset="0"/>
                <a:cs typeface="Times New Roman" pitchFamily="18" charset="0"/>
              </a:rPr>
              <a:t>  Трубецкой</a:t>
            </a:r>
          </a:p>
          <a:p>
            <a:pPr algn="ctr"/>
            <a:r>
              <a:rPr lang="ru-RU" sz="1600" b="1" dirty="0" smtClean="0">
                <a:latin typeface="Times New Roman" pitchFamily="18" charset="0"/>
                <a:cs typeface="Times New Roman" pitchFamily="18" charset="0"/>
              </a:rPr>
              <a:t>Скульптурные  портреты </a:t>
            </a:r>
            <a:r>
              <a:rPr lang="ru-RU" sz="1600" b="1" dirty="0" err="1" smtClean="0">
                <a:latin typeface="Times New Roman" pitchFamily="18" charset="0"/>
                <a:cs typeface="Times New Roman" pitchFamily="18" charset="0"/>
              </a:rPr>
              <a:t>М.К.Тенишевой</a:t>
            </a: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circle(in)">
                                      <p:cBhvr>
                                        <p:cTn id="7" dur="2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par>
                                <p:cTn id="13" presetID="8" presetClass="exit" presetSubtype="16" fill="hold" nodeType="withEffect">
                                  <p:stCondLst>
                                    <p:cond delay="0"/>
                                  </p:stCondLst>
                                  <p:childTnLst>
                                    <p:animEffect transition="out" filter="diamond(in)">
                                      <p:cBhvr>
                                        <p:cTn id="14" dur="2000"/>
                                        <p:tgtEl>
                                          <p:spTgt spid="29698"/>
                                        </p:tgtEl>
                                      </p:cBhvr>
                                    </p:animEffect>
                                    <p:set>
                                      <p:cBhvr>
                                        <p:cTn id="15" dur="1" fill="hold">
                                          <p:stCondLst>
                                            <p:cond delay="1999"/>
                                          </p:stCondLst>
                                        </p:cTn>
                                        <p:tgtEl>
                                          <p:spTgt spid="296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76672"/>
            <a:ext cx="4968552" cy="6247864"/>
          </a:xfrm>
          <a:prstGeom prst="rect">
            <a:avLst/>
          </a:prstGeom>
          <a:solidFill>
            <a:schemeClr val="accent6">
              <a:lumMod val="20000"/>
              <a:lumOff val="80000"/>
            </a:schemeClr>
          </a:solidFill>
        </p:spPr>
        <p:txBody>
          <a:bodyPr wrap="square">
            <a:spAutoFit/>
          </a:bodyPr>
          <a:lstStyle/>
          <a:p>
            <a:pPr algn="ctr"/>
            <a:r>
              <a:rPr lang="ru-RU" sz="2000" b="1" dirty="0" smtClean="0">
                <a:latin typeface="Times New Roman" pitchFamily="18" charset="0"/>
                <a:cs typeface="Times New Roman" pitchFamily="18" charset="0"/>
              </a:rPr>
              <a:t>Тенишева хотела, чтобы вещи, созданные по старинным заветам красоты, вошли в жизнь и быт горожан и изменили их вкус</a:t>
            </a:r>
            <a:r>
              <a:rPr lang="ru-RU" sz="2000" dirty="0" smtClean="0">
                <a:latin typeface="Times New Roman" pitchFamily="18" charset="0"/>
                <a:cs typeface="Times New Roman" pitchFamily="18" charset="0"/>
              </a:rPr>
              <a:t>, привыкший к дешёвым подделкам под европейский стиль. И ещё она очень хотела, чтобы в новом художественном процессе участвовали и местные крестьяне. Ведь в Смоленской губернии испокон веков было много кустарных промыслов, но изделия кустарей давно уже отошли от красоты народного искусства, были грубы, аляповаты, шаблонны; крестьяне пытались их совершенствовать, но, не видя и не зная хороших образцов, работали примитивно и сбывали свои изделия по низким ценам. </a:t>
            </a:r>
            <a:r>
              <a:rPr lang="ru-RU" sz="2000" b="1" dirty="0" smtClean="0">
                <a:latin typeface="Times New Roman" pitchFamily="18" charset="0"/>
                <a:cs typeface="Times New Roman" pitchFamily="18" charset="0"/>
              </a:rPr>
              <a:t>Тенишева верила, что при правильном и любовном подходе можно возродить исконную тягу русского человека к красоте</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pic>
        <p:nvPicPr>
          <p:cNvPr id="31746" name="Picture 2" descr="C:\Users\1\Desktop\Портреты книги Тенишевой\в.н.москаленко.jpg"/>
          <p:cNvPicPr>
            <a:picLocks noChangeAspect="1" noChangeArrowheads="1"/>
          </p:cNvPicPr>
          <p:nvPr/>
        </p:nvPicPr>
        <p:blipFill>
          <a:blip r:embed="rId2" cstate="print"/>
          <a:srcRect/>
          <a:stretch>
            <a:fillRect/>
          </a:stretch>
        </p:blipFill>
        <p:spPr bwMode="auto">
          <a:xfrm>
            <a:off x="5220072" y="260648"/>
            <a:ext cx="3665984" cy="2996942"/>
          </a:xfrm>
          <a:prstGeom prst="rect">
            <a:avLst/>
          </a:prstGeom>
          <a:ln>
            <a:noFill/>
          </a:ln>
          <a:effectLst>
            <a:softEdge rad="112500"/>
          </a:effectLst>
        </p:spPr>
      </p:pic>
      <p:sp>
        <p:nvSpPr>
          <p:cNvPr id="4" name="TextBox 3"/>
          <p:cNvSpPr txBox="1"/>
          <p:nvPr/>
        </p:nvSpPr>
        <p:spPr>
          <a:xfrm>
            <a:off x="5580112" y="3501008"/>
            <a:ext cx="3240360" cy="584775"/>
          </a:xfrm>
          <a:prstGeom prst="rect">
            <a:avLst/>
          </a:prstGeom>
          <a:noFill/>
        </p:spPr>
        <p:txBody>
          <a:bodyPr wrap="square" rtlCol="0">
            <a:spAutoFit/>
          </a:bodyPr>
          <a:lstStyle/>
          <a:p>
            <a:pPr algn="ctr"/>
            <a:r>
              <a:rPr lang="ru-RU" sz="1600" b="1" dirty="0" err="1" smtClean="0">
                <a:latin typeface="Times New Roman" pitchFamily="18" charset="0"/>
                <a:cs typeface="Times New Roman" pitchFamily="18" charset="0"/>
              </a:rPr>
              <a:t>В.Н.Москаленко</a:t>
            </a:r>
            <a:r>
              <a:rPr lang="ru-RU" sz="1600" b="1" dirty="0" smtClean="0">
                <a:latin typeface="Times New Roman" pitchFamily="18" charset="0"/>
                <a:cs typeface="Times New Roman" pitchFamily="18" charset="0"/>
              </a:rPr>
              <a:t>. Портрет  Тенишевой</a:t>
            </a: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 calcmode="lin" valueType="num">
                                      <p:cBhvr>
                                        <p:cTn id="11" dur="3000" fill="hold"/>
                                        <p:tgtEl>
                                          <p:spTgt spid="31746"/>
                                        </p:tgtEl>
                                        <p:attrNameLst>
                                          <p:attrName>ppt_w</p:attrName>
                                        </p:attrNameLst>
                                      </p:cBhvr>
                                      <p:tavLst>
                                        <p:tav tm="0">
                                          <p:val>
                                            <p:fltVal val="0"/>
                                          </p:val>
                                        </p:tav>
                                        <p:tav tm="100000">
                                          <p:val>
                                            <p:strVal val="#ppt_w"/>
                                          </p:val>
                                        </p:tav>
                                      </p:tavLst>
                                    </p:anim>
                                    <p:anim calcmode="lin" valueType="num">
                                      <p:cBhvr>
                                        <p:cTn id="12" dur="3000" fill="hold"/>
                                        <p:tgtEl>
                                          <p:spTgt spid="31746"/>
                                        </p:tgtEl>
                                        <p:attrNameLst>
                                          <p:attrName>ppt_h</p:attrName>
                                        </p:attrNameLst>
                                      </p:cBhvr>
                                      <p:tavLst>
                                        <p:tav tm="0">
                                          <p:val>
                                            <p:fltVal val="0"/>
                                          </p:val>
                                        </p:tav>
                                        <p:tav tm="100000">
                                          <p:val>
                                            <p:strVal val="#ppt_h"/>
                                          </p:val>
                                        </p:tav>
                                      </p:tavLst>
                                    </p:anim>
                                    <p:animEffect transition="in" filter="fade">
                                      <p:cBhvr>
                                        <p:cTn id="13" dur="3000"/>
                                        <p:tgtEl>
                                          <p:spTgt spid="317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l="3385" t="13370" r="2963" b="5197"/>
          <a:stretch>
            <a:fillRect/>
          </a:stretch>
        </p:blipFill>
        <p:spPr bwMode="auto">
          <a:xfrm>
            <a:off x="755576" y="188640"/>
            <a:ext cx="7416824" cy="5987075"/>
          </a:xfrm>
          <a:prstGeom prst="rect">
            <a:avLst/>
          </a:prstGeom>
          <a:ln>
            <a:noFill/>
          </a:ln>
          <a:effectLst>
            <a:softEdge rad="112500"/>
          </a:effectLst>
        </p:spPr>
      </p:pic>
      <p:sp>
        <p:nvSpPr>
          <p:cNvPr id="3" name="TextBox 2"/>
          <p:cNvSpPr txBox="1"/>
          <p:nvPr/>
        </p:nvSpPr>
        <p:spPr>
          <a:xfrm>
            <a:off x="827584" y="6309320"/>
            <a:ext cx="7272808" cy="369332"/>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Тенишева и Репин на этюдах 1890 – е гг.</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568952" cy="2554545"/>
          </a:xfrm>
          <a:prstGeom prst="rect">
            <a:avLst/>
          </a:prstGeom>
          <a:solidFill>
            <a:schemeClr val="tx2">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А ещё княгиня увлекалась эмалью — той отраслью ювелирного дела, которое заглохло еще в XVIII веке. Она решила её возродить. Целые дни проводила Мария Клавдиевна у себя в </a:t>
            </a:r>
            <a:r>
              <a:rPr lang="ru-RU" sz="2000" dirty="0" err="1" smtClean="0">
                <a:latin typeface="Times New Roman" pitchFamily="18" charset="0"/>
                <a:cs typeface="Times New Roman" pitchFamily="18" charset="0"/>
              </a:rPr>
              <a:t>талашкинской</a:t>
            </a:r>
            <a:r>
              <a:rPr lang="ru-RU" sz="2000" dirty="0" smtClean="0">
                <a:latin typeface="Times New Roman" pitchFamily="18" charset="0"/>
                <a:cs typeface="Times New Roman" pitchFamily="18" charset="0"/>
              </a:rPr>
              <a:t> мастерской, возле печей и гальванических ванн.</a:t>
            </a:r>
          </a:p>
          <a:p>
            <a:pPr algn="ctr"/>
            <a:r>
              <a:rPr lang="ru-RU" sz="2000" dirty="0" smtClean="0">
                <a:latin typeface="Times New Roman" pitchFamily="18" charset="0"/>
                <a:cs typeface="Times New Roman" pitchFamily="18" charset="0"/>
              </a:rPr>
              <a:t>Именно благодаря трудам Тенишевой и её исканиям было возрождено эмалевое дело, совместно с художником </a:t>
            </a:r>
            <a:r>
              <a:rPr lang="ru-RU" sz="2000" dirty="0" err="1" smtClean="0">
                <a:latin typeface="Times New Roman" pitchFamily="18" charset="0"/>
                <a:cs typeface="Times New Roman" pitchFamily="18" charset="0"/>
              </a:rPr>
              <a:t>Жакеном</a:t>
            </a:r>
            <a:r>
              <a:rPr lang="ru-RU" sz="2000" dirty="0" smtClean="0">
                <a:latin typeface="Times New Roman" pitchFamily="18" charset="0"/>
                <a:cs typeface="Times New Roman" pitchFamily="18" charset="0"/>
              </a:rPr>
              <a:t> были разработаны и получены более 200 тонов непрозрачной (опаковой) эмали, восстановлен способ изготовления «выемчатой» эмали.</a:t>
            </a:r>
            <a:endParaRPr lang="ru-RU" sz="2000" dirty="0">
              <a:latin typeface="Times New Roman" pitchFamily="18" charset="0"/>
              <a:cs typeface="Times New Roman" pitchFamily="18" charset="0"/>
            </a:endParaRPr>
          </a:p>
        </p:txBody>
      </p:sp>
      <p:pic>
        <p:nvPicPr>
          <p:cNvPr id="33794"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178792" y="908720"/>
            <a:ext cx="5761360" cy="4536504"/>
          </a:xfrm>
          <a:prstGeom prst="rect">
            <a:avLst/>
          </a:prstGeom>
          <a:ln>
            <a:noFill/>
          </a:ln>
          <a:effectLst>
            <a:softEdge rad="112500"/>
          </a:effectLst>
        </p:spPr>
      </p:pic>
      <p:sp>
        <p:nvSpPr>
          <p:cNvPr id="4" name="Прямоугольник 3"/>
          <p:cNvSpPr/>
          <p:nvPr/>
        </p:nvSpPr>
        <p:spPr>
          <a:xfrm>
            <a:off x="5868144" y="3501008"/>
            <a:ext cx="3059832" cy="2862322"/>
          </a:xfrm>
          <a:prstGeom prst="rect">
            <a:avLst/>
          </a:prstGeom>
          <a:solidFill>
            <a:schemeClr val="tx2">
              <a:lumMod val="20000"/>
              <a:lumOff val="80000"/>
            </a:schemeClr>
          </a:solidFill>
        </p:spPr>
        <p:txBody>
          <a:bodyPr wrap="square">
            <a:spAutoFit/>
          </a:bodyPr>
          <a:lstStyle/>
          <a:p>
            <a:pPr algn="ctr"/>
            <a:r>
              <a:rPr lang="ru-RU" sz="2000" i="1" dirty="0" smtClean="0">
                <a:latin typeface="Times New Roman" pitchFamily="18" charset="0"/>
                <a:cs typeface="Times New Roman" pitchFamily="18" charset="0"/>
              </a:rPr>
              <a:t>«Заморские гости». </a:t>
            </a:r>
          </a:p>
          <a:p>
            <a:pPr algn="ctr"/>
            <a:r>
              <a:rPr lang="ru-RU" sz="2000" i="1" dirty="0" smtClean="0">
                <a:latin typeface="Times New Roman" pitchFamily="18" charset="0"/>
                <a:cs typeface="Times New Roman" pitchFamily="18" charset="0"/>
              </a:rPr>
              <a:t>Эскиз для этой эмали был сделан Н. К. Рерихом по просьбе М. К. Тенишевой. Пластина выполнена в 1907 году, оказалась за границей и была продана на аукционе Сотбис в Женеве в 1981 году.</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fade">
                                      <p:cBhvr>
                                        <p:cTn id="12" dur="2000"/>
                                        <p:tgtEl>
                                          <p:spTgt spid="33794"/>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568952" cy="2246769"/>
          </a:xfrm>
          <a:prstGeom prst="rect">
            <a:avLst/>
          </a:prstGeom>
          <a:solidFill>
            <a:schemeClr val="accent1">
              <a:lumMod val="40000"/>
              <a:lumOff val="60000"/>
            </a:schemeClr>
          </a:solidFill>
        </p:spPr>
        <p:txBody>
          <a:bodyPr wrap="square">
            <a:spAutoFit/>
          </a:bodyPr>
          <a:lstStyle/>
          <a:p>
            <a:r>
              <a:rPr lang="ru-RU" sz="2000" dirty="0" smtClean="0">
                <a:latin typeface="Times New Roman" pitchFamily="18" charset="0"/>
                <a:cs typeface="Times New Roman" pitchFamily="18" charset="0"/>
              </a:rPr>
              <a:t>Её работы выставлялись в Лондоне, Праге, Брюсселе, Париже. В Италии — на родине этого дела — она была избрана почетным членом Римского археологического общества. </a:t>
            </a:r>
            <a:r>
              <a:rPr lang="ru-RU" sz="2000" b="1" dirty="0" smtClean="0">
                <a:latin typeface="Times New Roman" pitchFamily="18" charset="0"/>
                <a:cs typeface="Times New Roman" pitchFamily="18" charset="0"/>
              </a:rPr>
              <a:t>Европейские эксперты отвели Тенишевой в области эмальерного дела «одно из первых мест среди современных ей мастеров». А на родине Мария Клавдиевна защитила диссертацию под названием «Эмаль и инкрустация». </a:t>
            </a:r>
            <a:r>
              <a:rPr lang="ru-RU" sz="2000" dirty="0" smtClean="0">
                <a:latin typeface="Times New Roman" pitchFamily="18" charset="0"/>
                <a:cs typeface="Times New Roman" pitchFamily="18" charset="0"/>
              </a:rPr>
              <a:t>Ей была предложена кафедра по истории эмальерного дела при Московском археологическом институте.</a:t>
            </a:r>
            <a:endParaRPr lang="ru-RU" sz="2000" dirty="0">
              <a:latin typeface="Times New Roman" pitchFamily="18" charset="0"/>
              <a:cs typeface="Times New Roman" pitchFamily="18" charset="0"/>
            </a:endParaRPr>
          </a:p>
        </p:txBody>
      </p:sp>
      <p:pic>
        <p:nvPicPr>
          <p:cNvPr id="34818"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1115616" y="2492896"/>
            <a:ext cx="7128792" cy="3451362"/>
          </a:xfrm>
          <a:prstGeom prst="rect">
            <a:avLst/>
          </a:prstGeom>
          <a:ln>
            <a:noFill/>
          </a:ln>
          <a:effectLst>
            <a:softEdge rad="112500"/>
          </a:effectLst>
        </p:spPr>
      </p:pic>
      <p:sp>
        <p:nvSpPr>
          <p:cNvPr id="4" name="Прямоугольник 3"/>
          <p:cNvSpPr/>
          <p:nvPr/>
        </p:nvSpPr>
        <p:spPr>
          <a:xfrm>
            <a:off x="395536" y="5949280"/>
            <a:ext cx="8496944" cy="646331"/>
          </a:xfrm>
          <a:prstGeom prst="rect">
            <a:avLst/>
          </a:prstGeom>
        </p:spPr>
        <p:txBody>
          <a:bodyPr wrap="square">
            <a:spAutoFit/>
          </a:bodyPr>
          <a:lstStyle/>
          <a:p>
            <a:pPr algn="ctr"/>
            <a:r>
              <a:rPr lang="ru-RU" b="1" dirty="0" err="1" smtClean="0">
                <a:latin typeface="Times New Roman" pitchFamily="18" charset="0"/>
                <a:cs typeface="Times New Roman" pitchFamily="18" charset="0"/>
              </a:rPr>
              <a:t>Блюдo</a:t>
            </a:r>
            <a:r>
              <a:rPr lang="ru-RU" b="1" dirty="0" smtClean="0">
                <a:latin typeface="Times New Roman" pitchFamily="18" charset="0"/>
                <a:cs typeface="Times New Roman" pitchFamily="18" charset="0"/>
              </a:rPr>
              <a:t> и </a:t>
            </a:r>
            <a:r>
              <a:rPr lang="ru-RU" b="1" dirty="0" err="1" smtClean="0">
                <a:latin typeface="Times New Roman" pitchFamily="18" charset="0"/>
                <a:cs typeface="Times New Roman" pitchFamily="18" charset="0"/>
              </a:rPr>
              <a:t>солонкa</a:t>
            </a:r>
            <a:r>
              <a:rPr lang="ru-RU" b="1" dirty="0" smtClean="0">
                <a:latin typeface="Times New Roman" pitchFamily="18" charset="0"/>
                <a:cs typeface="Times New Roman" pitchFamily="18" charset="0"/>
              </a:rPr>
              <a:t> с сибирским камнем орлецом, поднесённые в дар императору Николаю II</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4818"/>
                                        </p:tgtEl>
                                        <p:attrNameLst>
                                          <p:attrName>style.visibility</p:attrName>
                                        </p:attrNameLst>
                                      </p:cBhvr>
                                      <p:to>
                                        <p:strVal val="visible"/>
                                      </p:to>
                                    </p:set>
                                    <p:animEffect transition="in" filter="wipe(left)">
                                      <p:cBhvr>
                                        <p:cTn id="11" dur="3000"/>
                                        <p:tgtEl>
                                          <p:spTgt spid="34818"/>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04664"/>
            <a:ext cx="8712968" cy="2554545"/>
          </a:xfrm>
          <a:prstGeom prst="rect">
            <a:avLst/>
          </a:prstGeom>
          <a:solidFill>
            <a:schemeClr val="accent1">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Тенишева  также очень гордилась тем, что показанные ею в Париже русские народные платья «сильно отразились на модах и принадлежностях женского туалета». Восприимчивые ко всем новшествам из мира одежды, француженки многое переняли у смоленского крестьянства. </a:t>
            </a:r>
            <a:r>
              <a:rPr lang="ru-RU" sz="2000"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Я заметила</a:t>
            </a:r>
            <a:r>
              <a:rPr lang="ru-RU" sz="2000" i="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 писала Мария, – </a:t>
            </a:r>
            <a:r>
              <a:rPr lang="ru-RU" sz="2000" b="1" i="1" dirty="0" smtClean="0">
                <a:latin typeface="Times New Roman" pitchFamily="18" charset="0"/>
                <a:cs typeface="Times New Roman" pitchFamily="18" charset="0"/>
              </a:rPr>
              <a:t>явное влияние наших вышивок, наших русских платьев, сарафанов, рубах, головных уборов, зипунов… Появилось даже название «блуз </a:t>
            </a:r>
            <a:r>
              <a:rPr lang="ru-RU" sz="2000" b="1" i="1" dirty="0" err="1" smtClean="0">
                <a:latin typeface="Times New Roman" pitchFamily="18" charset="0"/>
                <a:cs typeface="Times New Roman" pitchFamily="18" charset="0"/>
              </a:rPr>
              <a:t>рюс</a:t>
            </a:r>
            <a:r>
              <a:rPr lang="ru-RU" sz="2000" b="1" i="1" dirty="0" smtClean="0">
                <a:latin typeface="Times New Roman" pitchFamily="18" charset="0"/>
                <a:cs typeface="Times New Roman" pitchFamily="18" charset="0"/>
              </a:rPr>
              <a:t>» и т.д. На ювелирном деле также отразилось наше русское творчество, что так порадовало меня и было мне наградой за все мои труды и затраты</a:t>
            </a:r>
            <a:r>
              <a:rPr lang="ru-RU" sz="2000" i="1"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
        <p:nvSpPr>
          <p:cNvPr id="3" name="Прямоугольник 2"/>
          <p:cNvSpPr/>
          <p:nvPr/>
        </p:nvSpPr>
        <p:spPr>
          <a:xfrm>
            <a:off x="431032" y="3212976"/>
            <a:ext cx="8461448" cy="3046988"/>
          </a:xfrm>
          <a:prstGeom prst="rect">
            <a:avLst/>
          </a:prstGeom>
          <a:solidFill>
            <a:schemeClr val="accent3">
              <a:lumMod val="20000"/>
              <a:lumOff val="80000"/>
            </a:schemeClr>
          </a:solidFill>
        </p:spPr>
        <p:txBody>
          <a:bodyPr wrap="square">
            <a:spAutoFit/>
          </a:bodyPr>
          <a:lstStyle/>
          <a:p>
            <a:pPr algn="ctr"/>
            <a:r>
              <a:rPr lang="ru-RU" sz="2400" dirty="0" smtClean="0">
                <a:latin typeface="Times New Roman" pitchFamily="18" charset="0"/>
                <a:cs typeface="Times New Roman" pitchFamily="18" charset="0"/>
              </a:rPr>
              <a:t>«Какая свежесть форм, богатство мотивов! – ошеломлённо знакомили читателей с невиданным вернисажем обозреватели. – Это восторг, настоящее откровение!» За обилием восклицательных знаков деликатно маячил один вопросительный: «Неужели все это сделано в России?» Княгиня Тенишева первая открыла Европе дверь в самобытный, ни на что не похожий мир русского художественного творчества.</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vertical)">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04664"/>
            <a:ext cx="5472608" cy="5909310"/>
          </a:xfrm>
          <a:prstGeom prst="rect">
            <a:avLst/>
          </a:prstGeom>
          <a:solidFill>
            <a:schemeClr val="accent1">
              <a:lumMod val="40000"/>
              <a:lumOff val="60000"/>
            </a:schemeClr>
          </a:solidFill>
        </p:spPr>
        <p:txBody>
          <a:bodyPr wrap="square">
            <a:spAutoFit/>
          </a:bodyPr>
          <a:lstStyle/>
          <a:p>
            <a:pPr algn="just"/>
            <a:r>
              <a:rPr lang="ru-RU" dirty="0" smtClean="0">
                <a:latin typeface="Times New Roman" pitchFamily="18" charset="0"/>
                <a:cs typeface="Times New Roman" pitchFamily="18" charset="0"/>
              </a:rPr>
              <a:t>В 1903 году в Талашкино впервые приехал Н.К. Рерих. Все, что удалось здесь создать княгине Тенишевой, произвело на него сильное впечатление. Многое, о чем думал Николай Константинович, он увидел здесь уже воплощенным в жизнь. Дружба с Рерихом стала важной страницей в жизни Марии Клавдиевны: «</a:t>
            </a:r>
            <a:r>
              <a:rPr lang="ru-RU" b="1" i="1" dirty="0" smtClean="0">
                <a:latin typeface="Times New Roman" pitchFamily="18" charset="0"/>
                <a:cs typeface="Times New Roman" pitchFamily="18" charset="0"/>
              </a:rPr>
              <a:t>Наши отношения — это братство, сродство душ, которое я так ценю и в которое так верю. Если бы люди чаще подходили друг к другу так, как мы с ним, то много в жизни можно было бы сделать хорошего, прекрасного и честного</a:t>
            </a:r>
            <a:r>
              <a:rPr lang="ru-RU" dirty="0" smtClean="0">
                <a:latin typeface="Times New Roman" pitchFamily="18" charset="0"/>
                <a:cs typeface="Times New Roman" pitchFamily="18" charset="0"/>
              </a:rPr>
              <a:t>». Рерих стал часто бывать в Талашкино, активно включился в работу мастерских. С ним разделила М.К. Тенишева свою сокровенную мечту о Храме, который стал последним ее деянием в Талашкино. В памятной статье, посвященной княгине Тенишевой, Н.К. Рерих напишет: «</a:t>
            </a:r>
            <a:r>
              <a:rPr lang="ru-RU" b="1" i="1" dirty="0" smtClean="0">
                <a:latin typeface="Times New Roman" pitchFamily="18" charset="0"/>
                <a:cs typeface="Times New Roman" pitchFamily="18" charset="0"/>
              </a:rPr>
              <a:t>Природа Марии Клавдиевны устремляла ее действие в новые сферы. В последнее время ее жизни в Талашкине внутренняя жизнь увлекала ее к созданию храма. Мы решили назвать этот храм — Храмом Духа</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3" name="Picture 2" descr="C:\Users\1\Desktop\11.01.14\княгиня Тенишева\kustodiev3.jpg"/>
          <p:cNvPicPr>
            <a:picLocks noChangeAspect="1" noChangeArrowheads="1"/>
          </p:cNvPicPr>
          <p:nvPr/>
        </p:nvPicPr>
        <p:blipFill>
          <a:blip r:embed="rId2" cstate="print"/>
          <a:srcRect/>
          <a:stretch>
            <a:fillRect/>
          </a:stretch>
        </p:blipFill>
        <p:spPr bwMode="auto">
          <a:xfrm>
            <a:off x="5796136" y="260648"/>
            <a:ext cx="3162945" cy="3475877"/>
          </a:xfrm>
          <a:prstGeom prst="rect">
            <a:avLst/>
          </a:prstGeom>
          <a:ln>
            <a:noFill/>
          </a:ln>
          <a:effectLst>
            <a:softEdge rad="112500"/>
          </a:effectLst>
        </p:spPr>
      </p:pic>
      <p:sp>
        <p:nvSpPr>
          <p:cNvPr id="4" name="TextBox 3"/>
          <p:cNvSpPr txBox="1"/>
          <p:nvPr/>
        </p:nvSpPr>
        <p:spPr>
          <a:xfrm>
            <a:off x="5940152" y="3717032"/>
            <a:ext cx="2808312" cy="338554"/>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Художник  Н.К. Рерих</a:t>
            </a: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82626" y="260648"/>
            <a:ext cx="9226626" cy="68580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8352928" cy="2800767"/>
          </a:xfrm>
          <a:prstGeom prst="rect">
            <a:avLst/>
          </a:prstGeom>
          <a:solidFill>
            <a:schemeClr val="accent1">
              <a:lumMod val="40000"/>
              <a:lumOff val="60000"/>
            </a:schemeClr>
          </a:solidFill>
        </p:spPr>
        <p:txBody>
          <a:bodyPr wrap="square">
            <a:spAutoFit/>
          </a:bodyPr>
          <a:lstStyle/>
          <a:p>
            <a:pPr algn="ctr"/>
            <a:r>
              <a:rPr lang="ru-RU" sz="2200" dirty="0" smtClean="0">
                <a:latin typeface="Times New Roman" pitchFamily="18" charset="0"/>
                <a:cs typeface="Times New Roman" pitchFamily="18" charset="0"/>
              </a:rPr>
              <a:t>В 1903 году умирает муж – князь </a:t>
            </a:r>
            <a:r>
              <a:rPr lang="ru-RU" sz="2200" dirty="0" err="1" smtClean="0">
                <a:latin typeface="Times New Roman" pitchFamily="18" charset="0"/>
                <a:cs typeface="Times New Roman" pitchFamily="18" charset="0"/>
              </a:rPr>
              <a:t>Тенишев</a:t>
            </a:r>
            <a:r>
              <a:rPr lang="ru-RU" sz="2200" dirty="0" smtClean="0">
                <a:latin typeface="Times New Roman" pitchFamily="18" charset="0"/>
                <a:cs typeface="Times New Roman" pitchFamily="18" charset="0"/>
              </a:rPr>
              <a:t>.</a:t>
            </a:r>
          </a:p>
          <a:p>
            <a:pPr algn="just"/>
            <a:endParaRPr lang="ru-RU" sz="2200" dirty="0" smtClean="0">
              <a:latin typeface="Times New Roman" pitchFamily="18" charset="0"/>
              <a:cs typeface="Times New Roman" pitchFamily="18" charset="0"/>
            </a:endParaRPr>
          </a:p>
          <a:p>
            <a:pPr algn="just"/>
            <a:r>
              <a:rPr lang="ru-RU" sz="2200" dirty="0" smtClean="0">
                <a:latin typeface="Times New Roman" pitchFamily="18" charset="0"/>
                <a:cs typeface="Times New Roman" pitchFamily="18" charset="0"/>
              </a:rPr>
              <a:t>В 1905-м она подарит свою колоссальную коллекцию предметов искусства городу Смоленску. Но власти не захотели предоставить ей помещение для её показа. Более того, они вовсе не спешили принять дар княгини. Тогда Тенишева купила кусок земли в центре города, выстроила на свои средства музейное помещение и разместила там коллекцию.</a:t>
            </a:r>
            <a:endParaRPr lang="ru-RU" sz="2200" dirty="0">
              <a:latin typeface="Times New Roman" pitchFamily="18" charset="0"/>
              <a:cs typeface="Times New Roman" pitchFamily="18" charset="0"/>
            </a:endParaRPr>
          </a:p>
        </p:txBody>
      </p:sp>
      <p:pic>
        <p:nvPicPr>
          <p:cNvPr id="7"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1115616" y="181799"/>
            <a:ext cx="7659216" cy="6267793"/>
          </a:xfrm>
          <a:prstGeom prst="rect">
            <a:avLst/>
          </a:prstGeom>
          <a:ln>
            <a:noFill/>
          </a:ln>
          <a:effectLst>
            <a:softEdge rad="112500"/>
          </a:effectLst>
        </p:spPr>
      </p:pic>
      <p:sp>
        <p:nvSpPr>
          <p:cNvPr id="8" name="TextBox 7"/>
          <p:cNvSpPr txBox="1"/>
          <p:nvPr/>
        </p:nvSpPr>
        <p:spPr>
          <a:xfrm>
            <a:off x="3419872" y="6237312"/>
            <a:ext cx="2736304" cy="369332"/>
          </a:xfrm>
          <a:prstGeom prst="rect">
            <a:avLst/>
          </a:prstGeom>
          <a:noFill/>
        </p:spPr>
        <p:txBody>
          <a:bodyPr wrap="square" rtlCol="0">
            <a:spAutoFit/>
          </a:bodyPr>
          <a:lstStyle/>
          <a:p>
            <a:r>
              <a:rPr lang="ru-RU" b="1" dirty="0" smtClean="0"/>
              <a:t>Бронзовые  подсвечники</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par>
                                <p:cTn id="16" presetID="1" presetClass="exit" presetSubtype="0" fill="hold" grpId="1" nodeType="withEffect">
                                  <p:stCondLst>
                                    <p:cond delay="0"/>
                                  </p:stCondLst>
                                  <p:childTnLst>
                                    <p:set>
                                      <p:cBhvr>
                                        <p:cTn id="17"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t="8891" r="706"/>
          <a:stretch>
            <a:fillRect/>
          </a:stretch>
        </p:blipFill>
        <p:spPr bwMode="auto">
          <a:xfrm>
            <a:off x="42456" y="260648"/>
            <a:ext cx="9101544" cy="6269692"/>
          </a:xfrm>
          <a:prstGeom prst="rect">
            <a:avLst/>
          </a:prstGeom>
          <a:ln>
            <a:noFill/>
          </a:ln>
          <a:effectLst>
            <a:softEdge rad="112500"/>
          </a:effectLst>
        </p:spPr>
      </p:pic>
      <p:pic>
        <p:nvPicPr>
          <p:cNvPr id="6" name="Picture 4"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3" cstate="print"/>
          <a:srcRect/>
          <a:stretch>
            <a:fillRect/>
          </a:stretch>
        </p:blipFill>
        <p:spPr bwMode="auto">
          <a:xfrm>
            <a:off x="0" y="188640"/>
            <a:ext cx="9162321" cy="4608512"/>
          </a:xfrm>
          <a:prstGeom prst="rect">
            <a:avLst/>
          </a:prstGeom>
          <a:ln>
            <a:noFill/>
          </a:ln>
          <a:effectLst>
            <a:softEdge rad="112500"/>
          </a:effectLst>
        </p:spPr>
      </p:pic>
      <p:sp>
        <p:nvSpPr>
          <p:cNvPr id="7" name="TextBox 6"/>
          <p:cNvSpPr txBox="1"/>
          <p:nvPr/>
        </p:nvSpPr>
        <p:spPr>
          <a:xfrm>
            <a:off x="3059832" y="6165304"/>
            <a:ext cx="6084168"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Музей  «Русская  старина»</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51520" y="1821159"/>
            <a:ext cx="8640960" cy="2462213"/>
          </a:xfrm>
          <a:prstGeom prst="rect">
            <a:avLst/>
          </a:prstGeom>
          <a:solidFill>
            <a:schemeClr val="accent6">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Century Schoolbook" pitchFamily="18" charset="0"/>
                <a:cs typeface="Arial" charset="0"/>
              </a:rPr>
              <a:t>А  скончалась она 14 апреля 1928 г.</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Century Schoolbook" pitchFamily="18" charset="0"/>
                <a:cs typeface="Arial" charset="0"/>
              </a:rPr>
              <a:t> в парижском пригороде </a:t>
            </a:r>
            <a:r>
              <a:rPr kumimoji="0" lang="ru-RU" sz="2000" b="0" i="1" u="none" strike="noStrike" cap="none" normalizeH="0" baseline="0" dirty="0" err="1" smtClean="0">
                <a:ln>
                  <a:noFill/>
                </a:ln>
                <a:solidFill>
                  <a:schemeClr val="tx1"/>
                </a:solidFill>
                <a:effectLst/>
                <a:latin typeface="Century Schoolbook" pitchFamily="18" charset="0"/>
                <a:cs typeface="Arial" charset="0"/>
              </a:rPr>
              <a:t>Сен-Клу</a:t>
            </a:r>
            <a:r>
              <a:rPr kumimoji="0" lang="ru-RU" sz="2000" b="0" i="1" u="none" strike="noStrike" cap="none" normalizeH="0" baseline="0" dirty="0" smtClean="0">
                <a:ln>
                  <a:noFill/>
                </a:ln>
                <a:solidFill>
                  <a:schemeClr val="tx1"/>
                </a:solidFill>
                <a:effectLst/>
                <a:latin typeface="Century Schoolbook" pitchFamily="18"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Century Schoolbook" pitchFamily="18" charset="0"/>
                <a:cs typeface="Arial" charset="0"/>
              </a:rPr>
              <a:t>В некрологе, посвящённом Марии Клавдиевне, русский художник И. Я. </a:t>
            </a:r>
            <a:r>
              <a:rPr kumimoji="0" lang="ru-RU" sz="2000" b="0" i="1" u="none" strike="noStrike" cap="none" normalizeH="0" baseline="0" dirty="0" err="1" smtClean="0">
                <a:ln>
                  <a:noFill/>
                </a:ln>
                <a:solidFill>
                  <a:schemeClr val="tx1"/>
                </a:solidFill>
                <a:effectLst/>
                <a:latin typeface="Century Schoolbook" pitchFamily="18" charset="0"/>
                <a:cs typeface="Arial" charset="0"/>
              </a:rPr>
              <a:t>Билибин</a:t>
            </a:r>
            <a:r>
              <a:rPr kumimoji="0" lang="ru-RU" sz="2000" b="0" i="1" u="none" strike="noStrike" cap="none" normalizeH="0" baseline="0" dirty="0" smtClean="0">
                <a:ln>
                  <a:noFill/>
                </a:ln>
                <a:solidFill>
                  <a:schemeClr val="tx1"/>
                </a:solidFill>
                <a:effectLst/>
                <a:latin typeface="Century Schoolbook" pitchFamily="18" charset="0"/>
                <a:cs typeface="Arial" charset="0"/>
              </a:rPr>
              <a:t> писал: «Всю свою жизнь она посвятила родному русскому искусству, для которого сделала бесконечно много».</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cs typeface="Arial" charset="0"/>
              </a:rPr>
              <a:t/>
            </a:r>
            <a:br>
              <a:rPr kumimoji="0" lang="ru-RU" sz="1800" b="0" i="0" u="none" strike="noStrike" cap="none" normalizeH="0" baseline="0" dirty="0" smtClean="0">
                <a:ln>
                  <a:noFill/>
                </a:ln>
                <a:solidFill>
                  <a:schemeClr val="tx1"/>
                </a:solidFill>
                <a:effectLst/>
                <a:latin typeface="Arial" charset="0"/>
                <a:cs typeface="Arial" charset="0"/>
              </a:rPr>
            </a:br>
            <a:endParaRPr kumimoji="0" lang="ru-RU" sz="1800" b="0" i="0" u="none" strike="noStrike" cap="none" normalizeH="0" baseline="0" dirty="0" smtClean="0">
              <a:ln>
                <a:noFill/>
              </a:ln>
              <a:solidFill>
                <a:schemeClr val="tx1"/>
              </a:solidFill>
              <a:effectLst/>
              <a:latin typeface="Arial" charset="0"/>
              <a:cs typeface="Arial" charset="0"/>
            </a:endParaRPr>
          </a:p>
        </p:txBody>
      </p:sp>
      <p:pic>
        <p:nvPicPr>
          <p:cNvPr id="29698" name="Picture 2" descr="commons:">
            <a:hlinkClick r:id="rId2" tooltip="commons:Category:House of Tenishev"/>
          </p:cNvPr>
          <p:cNvPicPr>
            <a:picLocks noChangeAspect="1" noChangeArrowheads="1"/>
          </p:cNvPicPr>
          <p:nvPr/>
        </p:nvPicPr>
        <p:blipFill>
          <a:blip r:embed="rId3" cstate="print"/>
          <a:srcRect/>
          <a:stretch>
            <a:fillRect/>
          </a:stretch>
        </p:blipFill>
        <p:spPr bwMode="auto">
          <a:xfrm>
            <a:off x="9213850" y="-46038"/>
            <a:ext cx="285750" cy="381001"/>
          </a:xfrm>
          <a:prstGeom prst="rect">
            <a:avLst/>
          </a:prstGeom>
          <a:noFill/>
        </p:spPr>
      </p:pic>
      <p:sp>
        <p:nvSpPr>
          <p:cNvPr id="9" name="TextBox 8"/>
          <p:cNvSpPr txBox="1"/>
          <p:nvPr/>
        </p:nvSpPr>
        <p:spPr>
          <a:xfrm>
            <a:off x="827584" y="4365104"/>
            <a:ext cx="6912768" cy="707886"/>
          </a:xfrm>
          <a:prstGeom prst="rect">
            <a:avLst/>
          </a:prstGeom>
          <a:solidFill>
            <a:schemeClr val="accent2">
              <a:lumMod val="20000"/>
              <a:lumOff val="80000"/>
            </a:schemeClr>
          </a:solidFill>
        </p:spPr>
        <p:txBody>
          <a:bodyPr wrap="square" rtlCol="0">
            <a:spAutoFit/>
          </a:bodyPr>
          <a:lstStyle/>
          <a:p>
            <a:pPr algn="ctr"/>
            <a:r>
              <a:rPr lang="ru-RU" sz="2000" b="1" dirty="0" smtClean="0"/>
              <a:t>Николай Константинович Рерих называл её:  «Большой человек – настоящая  Марфа Посадница»</a:t>
            </a:r>
            <a:endParaRPr lang="ru-RU" sz="2000" b="1" dirty="0"/>
          </a:p>
        </p:txBody>
      </p:sp>
      <p:sp>
        <p:nvSpPr>
          <p:cNvPr id="11" name="TextBox 10"/>
          <p:cNvSpPr txBox="1"/>
          <p:nvPr/>
        </p:nvSpPr>
        <p:spPr>
          <a:xfrm>
            <a:off x="539552" y="5301208"/>
            <a:ext cx="8064896" cy="1015663"/>
          </a:xfrm>
          <a:prstGeom prst="rect">
            <a:avLst/>
          </a:prstGeom>
          <a:solidFill>
            <a:schemeClr val="accent2">
              <a:lumMod val="20000"/>
              <a:lumOff val="80000"/>
            </a:schemeClr>
          </a:solidFill>
        </p:spPr>
        <p:txBody>
          <a:bodyPr wrap="square" rtlCol="0">
            <a:spAutoFit/>
          </a:bodyPr>
          <a:lstStyle/>
          <a:p>
            <a:pPr algn="ctr"/>
            <a:r>
              <a:rPr lang="ru-RU" sz="2000" dirty="0" smtClean="0">
                <a:latin typeface="Century Schoolbook" pitchFamily="18" charset="0"/>
              </a:rPr>
              <a:t>«</a:t>
            </a:r>
            <a:r>
              <a:rPr lang="ru-RU" sz="2000" i="1" dirty="0" smtClean="0">
                <a:latin typeface="Century Schoolbook" pitchFamily="18" charset="0"/>
              </a:rPr>
              <a:t>Моя страна была мне мачехой, тогда как на Западе меня встречали открытые объятия</a:t>
            </a:r>
            <a:r>
              <a:rPr lang="ru-RU" sz="2000" dirty="0" smtClean="0">
                <a:latin typeface="Century Schoolbook" pitchFamily="18" charset="0"/>
              </a:rPr>
              <a:t>», -</a:t>
            </a:r>
          </a:p>
          <a:p>
            <a:pPr algn="ctr"/>
            <a:r>
              <a:rPr lang="ru-RU" sz="2000" dirty="0" smtClean="0">
                <a:latin typeface="Century Schoolbook" pitchFamily="18" charset="0"/>
              </a:rPr>
              <a:t> писала  в своих воспоминаниях  </a:t>
            </a:r>
            <a:r>
              <a:rPr lang="ru-RU" sz="2000" dirty="0" err="1" smtClean="0">
                <a:latin typeface="Century Schoolbook" pitchFamily="18" charset="0"/>
              </a:rPr>
              <a:t>М.К.Тенишева</a:t>
            </a:r>
            <a:endParaRPr lang="ru-RU" sz="2000" dirty="0">
              <a:latin typeface="Century Schoolbook" pitchFamily="18" charset="0"/>
            </a:endParaRPr>
          </a:p>
        </p:txBody>
      </p:sp>
      <p:sp>
        <p:nvSpPr>
          <p:cNvPr id="12" name="Прямоугольник 11"/>
          <p:cNvSpPr/>
          <p:nvPr/>
        </p:nvSpPr>
        <p:spPr>
          <a:xfrm>
            <a:off x="323528" y="332656"/>
            <a:ext cx="8568952" cy="1323439"/>
          </a:xfrm>
          <a:prstGeom prst="rect">
            <a:avLst/>
          </a:prstGeom>
          <a:solidFill>
            <a:schemeClr val="accent6">
              <a:lumMod val="20000"/>
              <a:lumOff val="80000"/>
            </a:schemeClr>
          </a:solidFill>
        </p:spPr>
        <p:txBody>
          <a:bodyPr wrap="square">
            <a:spAutoFit/>
          </a:bodyPr>
          <a:lstStyle/>
          <a:p>
            <a:pPr algn="ctr"/>
            <a:r>
              <a:rPr lang="ru-RU" sz="2000" i="1" dirty="0" smtClean="0">
                <a:latin typeface="Century Schoolbook" pitchFamily="18" charset="0"/>
              </a:rPr>
              <a:t>Великая труженица, созидатель и просветитель, «Утончённый Меценат» Мария Клавдиевна Тенишева родилась в Петербурге  20 </a:t>
            </a:r>
            <a:r>
              <a:rPr lang="ru-RU" sz="2000" i="1" smtClean="0">
                <a:latin typeface="Century Schoolbook" pitchFamily="18" charset="0"/>
              </a:rPr>
              <a:t>мая 1867-8 </a:t>
            </a:r>
            <a:r>
              <a:rPr lang="ru-RU" sz="2000" i="1" dirty="0" smtClean="0">
                <a:latin typeface="Century Schoolbook" pitchFamily="18" charset="0"/>
              </a:rPr>
              <a:t>(?) году. Её год рождения так и остался загадкой для всех…</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9697"/>
                                        </p:tgtEl>
                                        <p:attrNameLst>
                                          <p:attrName>style.visibility</p:attrName>
                                        </p:attrNameLst>
                                      </p:cBhvr>
                                      <p:to>
                                        <p:strVal val="visible"/>
                                      </p:to>
                                    </p:set>
                                    <p:anim calcmode="lin" valueType="num">
                                      <p:cBhvr>
                                        <p:cTn id="12" dur="2000" fill="hold"/>
                                        <p:tgtEl>
                                          <p:spTgt spid="29697"/>
                                        </p:tgtEl>
                                        <p:attrNameLst>
                                          <p:attrName>ppt_w</p:attrName>
                                        </p:attrNameLst>
                                      </p:cBhvr>
                                      <p:tavLst>
                                        <p:tav tm="0">
                                          <p:val>
                                            <p:fltVal val="0"/>
                                          </p:val>
                                        </p:tav>
                                        <p:tav tm="100000">
                                          <p:val>
                                            <p:strVal val="#ppt_w"/>
                                          </p:val>
                                        </p:tav>
                                      </p:tavLst>
                                    </p:anim>
                                    <p:anim calcmode="lin" valueType="num">
                                      <p:cBhvr>
                                        <p:cTn id="13" dur="2000" fill="hold"/>
                                        <p:tgtEl>
                                          <p:spTgt spid="29697"/>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animBg="1"/>
      <p:bldP spid="9"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4345"/>
            <a:ext cx="8568952" cy="5632311"/>
          </a:xfrm>
          <a:prstGeom prst="rect">
            <a:avLst/>
          </a:prstGeom>
          <a:solidFill>
            <a:schemeClr val="accent1">
              <a:lumMod val="40000"/>
              <a:lumOff val="60000"/>
            </a:schemeClr>
          </a:solidFill>
        </p:spPr>
        <p:txBody>
          <a:bodyPr wrap="square">
            <a:spAutoFit/>
          </a:bodyPr>
          <a:lstStyle/>
          <a:p>
            <a:pPr algn="just"/>
            <a:r>
              <a:rPr lang="ru-RU" sz="2400" dirty="0" smtClean="0">
                <a:latin typeface="Times New Roman" pitchFamily="18" charset="0"/>
                <a:cs typeface="Times New Roman" pitchFamily="18" charset="0"/>
              </a:rPr>
              <a:t>Но, не успев открыться, музей оказался в опасности. В городе и деревнях начались поджоги, прокламации летали там и тут, кто-то уже видел выброшенные иконы и людей с красным флагом в руках. На сходках кричали о «кровопийцах», призывали «грабить буржуев». Тайно ночью, упаковав коллекцию, Тенишева увезла её в Париж. А вскоре в Лувре открылась выставка, о которой трубили все европейские газеты. Париж словно сошел с ума, наводнив пять больших залов. </a:t>
            </a:r>
          </a:p>
          <a:p>
            <a:pPr algn="just"/>
            <a:r>
              <a:rPr lang="ru-RU" sz="2400" dirty="0" smtClean="0">
                <a:latin typeface="Times New Roman" pitchFamily="18" charset="0"/>
                <a:cs typeface="Times New Roman" pitchFamily="18" charset="0"/>
              </a:rPr>
              <a:t>Здесь можно было встретить всю интеллектуальную элиту столицы: учёные, писатели, политики, коллекционеры, гости, специально приезжавшие взглянуть на бесподобное зрелище. «И это все из Смоленска? А где это?» Французы со времён Наполеона не слыхивали о таком городе и не могли представить, что вся эта обильная роскошь «родом» из тихой провинции.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613480" y="404664"/>
            <a:ext cx="7812722" cy="4392488"/>
          </a:xfrm>
          <a:prstGeom prst="rect">
            <a:avLst/>
          </a:prstGeom>
          <a:ln>
            <a:noFill/>
          </a:ln>
          <a:effectLst>
            <a:softEdge rad="112500"/>
          </a:effectLst>
        </p:spPr>
      </p:pic>
      <p:sp>
        <p:nvSpPr>
          <p:cNvPr id="3" name="TextBox 2"/>
          <p:cNvSpPr txBox="1"/>
          <p:nvPr/>
        </p:nvSpPr>
        <p:spPr>
          <a:xfrm>
            <a:off x="395536" y="5013176"/>
            <a:ext cx="2952328"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Деревянная   ендова</a:t>
            </a:r>
            <a:endParaRPr lang="ru-RU" sz="2000" b="1" dirty="0">
              <a:latin typeface="Times New Roman" pitchFamily="18" charset="0"/>
              <a:cs typeface="Times New Roman" pitchFamily="18" charset="0"/>
            </a:endParaRPr>
          </a:p>
        </p:txBody>
      </p:sp>
      <p:pic>
        <p:nvPicPr>
          <p:cNvPr id="38918" name="Picture 6"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3" cstate="print"/>
          <a:srcRect/>
          <a:stretch>
            <a:fillRect/>
          </a:stretch>
        </p:blipFill>
        <p:spPr bwMode="auto">
          <a:xfrm>
            <a:off x="3111589" y="2348880"/>
            <a:ext cx="5839207" cy="4152329"/>
          </a:xfrm>
          <a:prstGeom prst="rect">
            <a:avLst/>
          </a:prstGeom>
          <a:ln>
            <a:noFill/>
          </a:ln>
          <a:effectLst>
            <a:softEdge rad="112500"/>
          </a:effectLst>
        </p:spPr>
      </p:pic>
      <p:pic>
        <p:nvPicPr>
          <p:cNvPr id="38920" name="Picture 8"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4" cstate="print"/>
          <a:srcRect/>
          <a:stretch>
            <a:fillRect/>
          </a:stretch>
        </p:blipFill>
        <p:spPr bwMode="auto">
          <a:xfrm>
            <a:off x="1331640" y="620688"/>
            <a:ext cx="6120680" cy="400917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8"/>
                                        </p:tgtEl>
                                        <p:attrNameLst>
                                          <p:attrName>style.visibility</p:attrName>
                                        </p:attrNameLst>
                                      </p:cBhvr>
                                      <p:to>
                                        <p:strVal val="visible"/>
                                      </p:to>
                                    </p:set>
                                    <p:animEffect transition="in" filter="fade">
                                      <p:cBhvr>
                                        <p:cTn id="12" dur="2000"/>
                                        <p:tgtEl>
                                          <p:spTgt spid="389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fade">
                                      <p:cBhvr>
                                        <p:cTn id="17" dur="2000"/>
                                        <p:tgtEl>
                                          <p:spTgt spid="38920"/>
                                        </p:tgtEl>
                                      </p:cBhvr>
                                    </p:animEffect>
                                  </p:childTnLst>
                                </p:cTn>
                              </p:par>
                              <p:par>
                                <p:cTn id="18" presetID="1" presetClass="exit" presetSubtype="0" fill="hold" nodeType="withEffect">
                                  <p:stCondLst>
                                    <p:cond delay="0"/>
                                  </p:stCondLst>
                                  <p:childTnLst>
                                    <p:set>
                                      <p:cBhvr>
                                        <p:cTn id="19" dur="1" fill="hold">
                                          <p:stCondLst>
                                            <p:cond delay="0"/>
                                          </p:stCondLst>
                                        </p:cTn>
                                        <p:tgtEl>
                                          <p:spTgt spid="389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640960" cy="1631216"/>
          </a:xfrm>
          <a:prstGeom prst="rect">
            <a:avLst/>
          </a:prstGeom>
          <a:solidFill>
            <a:schemeClr val="accent1">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За коллекцию балалаек, расписанных Головиным и Врубелем, Марии Клавдиевне предлагали астрономическую сумму. В газетах тех лет писали, что коллекция никогда не вернется домой: её показ в разных странах мира может стать для владельцев настоящим золотым дном. Но в Смоленск вернулось все до единой вещи.</a:t>
            </a:r>
            <a:endParaRPr lang="ru-RU" sz="2000" dirty="0">
              <a:latin typeface="Times New Roman" pitchFamily="18" charset="0"/>
              <a:cs typeface="Times New Roman" pitchFamily="18" charset="0"/>
            </a:endParaRPr>
          </a:p>
        </p:txBody>
      </p:sp>
      <p:pic>
        <p:nvPicPr>
          <p:cNvPr id="3" name="Picture 4"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827584" y="2060847"/>
            <a:ext cx="7128792" cy="461143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0" fill="hold"/>
                                        <p:tgtEl>
                                          <p:spTgt spid="3"/>
                                        </p:tgtEl>
                                        <p:attrNameLst>
                                          <p:attrName>ppt_w</p:attrName>
                                        </p:attrNameLst>
                                      </p:cBhvr>
                                      <p:tavLst>
                                        <p:tav tm="0">
                                          <p:val>
                                            <p:fltVal val="0"/>
                                          </p:val>
                                        </p:tav>
                                        <p:tav tm="100000">
                                          <p:val>
                                            <p:strVal val="#ppt_w"/>
                                          </p:val>
                                        </p:tav>
                                      </p:tavLst>
                                    </p:anim>
                                    <p:anim calcmode="lin" valueType="num">
                                      <p:cBhvr>
                                        <p:cTn id="12" dur="3000" fill="hold"/>
                                        <p:tgtEl>
                                          <p:spTgt spid="3"/>
                                        </p:tgtEl>
                                        <p:attrNameLst>
                                          <p:attrName>ppt_h</p:attrName>
                                        </p:attrNameLst>
                                      </p:cBhvr>
                                      <p:tavLst>
                                        <p:tav tm="0">
                                          <p:val>
                                            <p:fltVal val="0"/>
                                          </p:val>
                                        </p:tav>
                                        <p:tav tm="100000">
                                          <p:val>
                                            <p:strVal val="#ppt_h"/>
                                          </p:val>
                                        </p:tav>
                                      </p:tavLst>
                                    </p:anim>
                                    <p:animEffect transition="in" filter="fade">
                                      <p:cBhvr>
                                        <p:cTn id="13"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6672"/>
            <a:ext cx="8424936" cy="2677656"/>
          </a:xfrm>
          <a:prstGeom prst="rect">
            <a:avLst/>
          </a:prstGeom>
          <a:solidFill>
            <a:schemeClr val="accent1">
              <a:lumMod val="40000"/>
              <a:lumOff val="60000"/>
            </a:schemeClr>
          </a:solidFill>
        </p:spPr>
        <p:txBody>
          <a:bodyPr wrap="square">
            <a:spAutoFit/>
          </a:bodyPr>
          <a:lstStyle/>
          <a:p>
            <a:pPr algn="just"/>
            <a:r>
              <a:rPr lang="ru-RU" sz="2400" dirty="0" smtClean="0">
                <a:latin typeface="Times New Roman" pitchFamily="18" charset="0"/>
                <a:cs typeface="Times New Roman" pitchFamily="18" charset="0"/>
              </a:rPr>
              <a:t>А с революцией жизнь в «русских Афинах» (так называли современники Талашкино) прервалась. Начались поджоги, в школе велась пропаганда, а Тенишева не могла понять, почему созданное ею разрушается. В церкви Святого Духа, построенной Тенишевой и расписанной Н.К.Рерихом, хранили картофель. Гробница </a:t>
            </a:r>
            <a:r>
              <a:rPr lang="ru-RU" sz="2400" dirty="0" err="1" smtClean="0">
                <a:latin typeface="Times New Roman" pitchFamily="18" charset="0"/>
                <a:cs typeface="Times New Roman" pitchFamily="18" charset="0"/>
              </a:rPr>
              <a:t>В.Н.Тенишева</a:t>
            </a:r>
            <a:r>
              <a:rPr lang="ru-RU" sz="2400" dirty="0" smtClean="0">
                <a:latin typeface="Times New Roman" pitchFamily="18" charset="0"/>
                <a:cs typeface="Times New Roman" pitchFamily="18" charset="0"/>
              </a:rPr>
              <a:t> была разорена, а его прах выброшен.</a:t>
            </a:r>
            <a:endParaRPr lang="ru-RU" sz="2400" dirty="0">
              <a:latin typeface="Times New Roman" pitchFamily="18" charset="0"/>
              <a:cs typeface="Times New Roman" pitchFamily="18" charset="0"/>
            </a:endParaRPr>
          </a:p>
        </p:txBody>
      </p:sp>
      <p:sp>
        <p:nvSpPr>
          <p:cNvPr id="3" name="Прямоугольник 2"/>
          <p:cNvSpPr/>
          <p:nvPr/>
        </p:nvSpPr>
        <p:spPr>
          <a:xfrm>
            <a:off x="251520" y="3429000"/>
            <a:ext cx="8568952" cy="2308324"/>
          </a:xfrm>
          <a:prstGeom prst="rect">
            <a:avLst/>
          </a:prstGeom>
          <a:solidFill>
            <a:schemeClr val="accent6">
              <a:lumMod val="20000"/>
              <a:lumOff val="80000"/>
            </a:schemeClr>
          </a:solidFill>
        </p:spPr>
        <p:txBody>
          <a:bodyPr wrap="square">
            <a:spAutoFit/>
          </a:bodyPr>
          <a:lstStyle/>
          <a:p>
            <a:pPr algn="just"/>
            <a:r>
              <a:rPr lang="ru-RU" sz="2400" dirty="0" smtClean="0">
                <a:latin typeface="Times New Roman" pitchFamily="18" charset="0"/>
                <a:cs typeface="Times New Roman" pitchFamily="18" charset="0"/>
              </a:rPr>
              <a:t>Школа в Талашкино просуществовала всего десять лет, мастерские и того меньше — четыре с половиной года!</a:t>
            </a:r>
          </a:p>
          <a:p>
            <a:pPr algn="just"/>
            <a:r>
              <a:rPr lang="ru-RU" sz="2400" dirty="0" smtClean="0">
                <a:latin typeface="Times New Roman" pitchFamily="18" charset="0"/>
                <a:cs typeface="Times New Roman" pitchFamily="18" charset="0"/>
              </a:rPr>
              <a:t>26 марта 1919 г. Тенишева вместе с самой близкой подругой Е. К. </a:t>
            </a:r>
            <a:r>
              <a:rPr lang="ru-RU" sz="2400" dirty="0" err="1" smtClean="0">
                <a:latin typeface="Times New Roman" pitchFamily="18" charset="0"/>
                <a:cs typeface="Times New Roman" pitchFamily="18" charset="0"/>
              </a:rPr>
              <a:t>Святополк-Четвертинской</a:t>
            </a:r>
            <a:r>
              <a:rPr lang="ru-RU" sz="2400" dirty="0" smtClean="0">
                <a:latin typeface="Times New Roman" pitchFamily="18" charset="0"/>
                <a:cs typeface="Times New Roman" pitchFamily="18" charset="0"/>
              </a:rPr>
              <a:t> и близким другом и помощником В. А. Лидиным покинула Россию навсегда и уехала через Крым во Францию.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vertical)">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32656"/>
            <a:ext cx="8640960" cy="2862322"/>
          </a:xfrm>
          <a:prstGeom prst="rect">
            <a:avLst/>
          </a:prstGeom>
          <a:solidFill>
            <a:schemeClr val="accent1">
              <a:lumMod val="20000"/>
              <a:lumOff val="80000"/>
            </a:schemeClr>
          </a:solidFill>
        </p:spPr>
        <p:txBody>
          <a:bodyPr wrap="square">
            <a:spAutoFit/>
          </a:bodyPr>
          <a:lstStyle/>
          <a:p>
            <a:pPr algn="just"/>
            <a:r>
              <a:rPr lang="ru-RU" sz="2000" dirty="0" err="1" smtClean="0">
                <a:latin typeface="Times New Roman" pitchFamily="18" charset="0"/>
                <a:cs typeface="Times New Roman" pitchFamily="18" charset="0"/>
              </a:rPr>
              <a:t>Марие</a:t>
            </a:r>
            <a:r>
              <a:rPr lang="ru-RU" sz="2000" dirty="0" smtClean="0">
                <a:latin typeface="Times New Roman" pitchFamily="18" charset="0"/>
                <a:cs typeface="Times New Roman" pitchFamily="18" charset="0"/>
              </a:rPr>
              <a:t> Клавдиевне так и не суждено было закончить свой Храм: «Пролетела буря, нежданная, страшная, стихийная... Затрещало, распалось созданное, жестокая, слепая сила уничтожила всю любовную деятельность... Школьных птенцов разнесла, мастеров разогнала...».  Уже позже, пережив боль и разочарование, Тенишева опишет события, происходившие на ее глазах. Она даст жесткую оценку правительству, так называемому «высшему обществу», всем, кто претендовал на право называть себя «водителем» народа. Оплакивая Россию, она признает, что в ней нет сил, которые могли бы противостоять надвигающейся трагедии.</a:t>
            </a:r>
          </a:p>
        </p:txBody>
      </p:sp>
      <p:sp>
        <p:nvSpPr>
          <p:cNvPr id="3" name="Прямоугольник 2"/>
          <p:cNvSpPr/>
          <p:nvPr/>
        </p:nvSpPr>
        <p:spPr>
          <a:xfrm>
            <a:off x="251520" y="3501008"/>
            <a:ext cx="8640960" cy="2862322"/>
          </a:xfrm>
          <a:prstGeom prst="rect">
            <a:avLst/>
          </a:prstGeom>
          <a:solidFill>
            <a:schemeClr val="accent3">
              <a:lumMod val="20000"/>
              <a:lumOff val="80000"/>
            </a:schemeClr>
          </a:solidFill>
        </p:spPr>
        <p:txBody>
          <a:bodyPr wrap="square">
            <a:spAutoFit/>
          </a:bodyPr>
          <a:lstStyle/>
          <a:p>
            <a:pPr algn="just"/>
            <a:r>
              <a:rPr lang="ru-RU" sz="2000" dirty="0" smtClean="0">
                <a:latin typeface="Times New Roman" pitchFamily="18" charset="0"/>
                <a:cs typeface="Times New Roman" pitchFamily="18" charset="0"/>
              </a:rPr>
              <a:t>Последние десять лет свой жизни Тенишева проводит в эмиграции, в небольшом имении </a:t>
            </a:r>
            <a:r>
              <a:rPr lang="ru-RU" sz="2000" dirty="0" err="1" smtClean="0">
                <a:latin typeface="Times New Roman" pitchFamily="18" charset="0"/>
                <a:cs typeface="Times New Roman" pitchFamily="18" charset="0"/>
              </a:rPr>
              <a:t>Вокрессон</a:t>
            </a:r>
            <a:r>
              <a:rPr lang="ru-RU" sz="2000" dirty="0" smtClean="0">
                <a:latin typeface="Times New Roman" pitchFamily="18" charset="0"/>
                <a:cs typeface="Times New Roman" pitchFamily="18" charset="0"/>
              </a:rPr>
              <a:t>, которое друзья назвали «Малое Талашкино». Здесь, уже тяжело болея, в маленькой мастерской на авеню </a:t>
            </a:r>
            <a:r>
              <a:rPr lang="ru-RU" sz="2000" dirty="0" err="1" smtClean="0">
                <a:latin typeface="Times New Roman" pitchFamily="18" charset="0"/>
                <a:cs typeface="Times New Roman" pitchFamily="18" charset="0"/>
              </a:rPr>
              <a:t>Дюкен</a:t>
            </a:r>
            <a:r>
              <a:rPr lang="ru-RU" sz="2000" dirty="0" smtClean="0">
                <a:latin typeface="Times New Roman" pitchFamily="18" charset="0"/>
                <a:cs typeface="Times New Roman" pitchFamily="18" charset="0"/>
              </a:rPr>
              <a:t> Тенишева продолжает работать над эмалями, зарабатывая на жизнь собственным трудом. «Работоспособность ее была изумительная: до своего последнего вздоха она не бросала кистей, пера и шпателей, </a:t>
            </a:r>
            <a:r>
              <a:rPr lang="ru-RU" sz="2000" dirty="0" err="1" smtClean="0">
                <a:latin typeface="Times New Roman" pitchFamily="18" charset="0"/>
                <a:cs typeface="Times New Roman" pitchFamily="18" charset="0"/>
              </a:rPr>
              <a:t>эмальировала</a:t>
            </a:r>
            <a:r>
              <a:rPr lang="ru-RU" sz="2000" dirty="0" smtClean="0">
                <a:latin typeface="Times New Roman" pitchFamily="18" charset="0"/>
                <a:cs typeface="Times New Roman" pitchFamily="18" charset="0"/>
              </a:rPr>
              <a:t> она превосходно и любила эту работу больше всего». Произведения Тенишевой были высоко оценены в Европе и разошлись по многим музеям и частным коллекциям.</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ppt_w</p:attrName>
                                        </p:attrNameLst>
                                      </p:cBhvr>
                                      <p:tavLst>
                                        <p:tav tm="0">
                                          <p:val>
                                            <p:fltVal val="0"/>
                                          </p:val>
                                        </p:tav>
                                        <p:tav tm="100000">
                                          <p:val>
                                            <p:strVal val="#ppt_w"/>
                                          </p:val>
                                        </p:tav>
                                      </p:tavLst>
                                    </p:anim>
                                    <p:anim calcmode="lin" valueType="num">
                                      <p:cBhvr>
                                        <p:cTn id="13" dur="3000" fill="hold"/>
                                        <p:tgtEl>
                                          <p:spTgt spid="3"/>
                                        </p:tgtEl>
                                        <p:attrNameLst>
                                          <p:attrName>ppt_h</p:attrName>
                                        </p:attrNameLst>
                                      </p:cBhvr>
                                      <p:tavLst>
                                        <p:tav tm="0">
                                          <p:val>
                                            <p:fltVal val="0"/>
                                          </p:val>
                                        </p:tav>
                                        <p:tav tm="100000">
                                          <p:val>
                                            <p:strVal val="#ppt_h"/>
                                          </p:val>
                                        </p:tav>
                                      </p:tavLst>
                                    </p:anim>
                                    <p:animEffect transition="in" filter="fade">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1443841"/>
            <a:ext cx="8352928" cy="3785652"/>
          </a:xfrm>
          <a:prstGeom prst="rect">
            <a:avLst/>
          </a:prstGeom>
          <a:solidFill>
            <a:schemeClr val="accent1">
              <a:lumMod val="20000"/>
              <a:lumOff val="80000"/>
            </a:schemeClr>
          </a:solidFill>
        </p:spPr>
        <p:txBody>
          <a:bodyPr wrap="square">
            <a:spAutoFit/>
          </a:bodyPr>
          <a:lstStyle/>
          <a:p>
            <a:pPr algn="just"/>
            <a:r>
              <a:rPr lang="ru-RU" sz="2400" dirty="0" smtClean="0">
                <a:latin typeface="Times New Roman" pitchFamily="18" charset="0"/>
                <a:cs typeface="Times New Roman" pitchFamily="18" charset="0"/>
              </a:rPr>
              <a:t>Пережив горечь разочарований и утрат, Тенишева напишет: «</a:t>
            </a:r>
            <a:r>
              <a:rPr lang="ru-RU" sz="2400" b="1" i="1" dirty="0" smtClean="0">
                <a:latin typeface="Times New Roman" pitchFamily="18" charset="0"/>
                <a:cs typeface="Times New Roman" pitchFamily="18" charset="0"/>
              </a:rPr>
              <a:t>Я сказала себе, что храмы, музеи, памятники строятся не для современников, которые большей частью их не понимают. Они строятся для будущих поколений, для их развития и пользы. Нужно отбросить личную вражду, обиды, вообще всякую личную точку зрения, все это сметётся со смертью моих врагов и моей. Останется созданное на пользу и служению юношеству, следующим поколениям и Родине. Я ведь всегда любила её, любила детей и работала для них как умела</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32656"/>
            <a:ext cx="8640960" cy="646331"/>
          </a:xfrm>
          <a:prstGeom prst="rect">
            <a:avLst/>
          </a:prstGeom>
          <a:solidFill>
            <a:schemeClr val="bg2">
              <a:lumMod val="90000"/>
            </a:schemeClr>
          </a:solidFill>
        </p:spPr>
        <p:txBody>
          <a:bodyPr wrap="square">
            <a:spAutoFit/>
          </a:bodyPr>
          <a:lstStyle/>
          <a:p>
            <a:pPr algn="ctr"/>
            <a:r>
              <a:rPr lang="ru-RU" b="1" dirty="0" smtClean="0">
                <a:latin typeface="Times New Roman" pitchFamily="18" charset="0"/>
                <a:cs typeface="Times New Roman" pitchFamily="18" charset="0"/>
              </a:rPr>
              <a:t>Мария Клавдиевна Тенишева умерла весной 1928 года. Похоронили её на кладбище Сент-Женевьев де </a:t>
            </a:r>
            <a:r>
              <a:rPr lang="ru-RU" b="1" dirty="0" err="1" smtClean="0">
                <a:latin typeface="Times New Roman" pitchFamily="18" charset="0"/>
                <a:cs typeface="Times New Roman" pitchFamily="18" charset="0"/>
              </a:rPr>
              <a:t>Буа</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pic>
        <p:nvPicPr>
          <p:cNvPr id="43010" name="Picture 2" descr="&amp;Kcy;&amp;ncy;&amp;yacy;&amp;gcy;&amp;icy;&amp;ncy;&amp;yacy; &amp;Mcy;&amp;acy;&amp;rcy;&amp;icy;&amp;yacy; &amp;Tcy;&amp;iecy;&amp;ncy;&amp;icy;&amp;shcy;&amp;iecy;&amp;vcy;&amp;acy;. «&amp;Rcy;&amp;ocy;&amp;dcy;&amp;ocy;&amp;mcy;» &amp;icy;&amp;zcy; &amp;tcy;&amp;icy;&amp;khcy;&amp;ocy;&amp;jcy; &amp;pcy;&amp;rcy;&amp;ocy;&amp;vcy;&amp;icy;&amp;ncy;&amp;tscy;&amp;icy;&amp;icy;»"/>
          <p:cNvPicPr>
            <a:picLocks noChangeAspect="1" noChangeArrowheads="1"/>
          </p:cNvPicPr>
          <p:nvPr/>
        </p:nvPicPr>
        <p:blipFill>
          <a:blip r:embed="rId2" cstate="print"/>
          <a:srcRect/>
          <a:stretch>
            <a:fillRect/>
          </a:stretch>
        </p:blipFill>
        <p:spPr bwMode="auto">
          <a:xfrm>
            <a:off x="755576" y="1124744"/>
            <a:ext cx="7848872" cy="54942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0" fill="hold"/>
                                        <p:tgtEl>
                                          <p:spTgt spid="43010"/>
                                        </p:tgtEl>
                                        <p:attrNameLst>
                                          <p:attrName>ppt_w</p:attrName>
                                        </p:attrNameLst>
                                      </p:cBhvr>
                                      <p:tavLst>
                                        <p:tav tm="0">
                                          <p:val>
                                            <p:fltVal val="0"/>
                                          </p:val>
                                        </p:tav>
                                        <p:tav tm="100000">
                                          <p:val>
                                            <p:strVal val="#ppt_w"/>
                                          </p:val>
                                        </p:tav>
                                      </p:tavLst>
                                    </p:anim>
                                    <p:anim calcmode="lin" valueType="num">
                                      <p:cBhvr>
                                        <p:cTn id="8" dur="5000" fill="hold"/>
                                        <p:tgtEl>
                                          <p:spTgt spid="43010"/>
                                        </p:tgtEl>
                                        <p:attrNameLst>
                                          <p:attrName>ppt_h</p:attrName>
                                        </p:attrNameLst>
                                      </p:cBhvr>
                                      <p:tavLst>
                                        <p:tav tm="0">
                                          <p:val>
                                            <p:fltVal val="0"/>
                                          </p:val>
                                        </p:tav>
                                        <p:tav tm="100000">
                                          <p:val>
                                            <p:strVal val="#ppt_h"/>
                                          </p:val>
                                        </p:tav>
                                      </p:tavLst>
                                    </p:anim>
                                    <p:animEffect transition="in" filter="fade">
                                      <p:cBhvr>
                                        <p:cTn id="9" dur="5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548680"/>
            <a:ext cx="5616624" cy="707886"/>
          </a:xfrm>
          <a:prstGeom prst="rect">
            <a:avLst/>
          </a:prstGeom>
          <a:solidFill>
            <a:schemeClr val="accent1">
              <a:lumMod val="20000"/>
              <a:lumOff val="80000"/>
            </a:schemeClr>
          </a:solidFill>
        </p:spPr>
        <p:txBody>
          <a:bodyPr wrap="square" rtlCol="0">
            <a:spAutoFit/>
          </a:bodyPr>
          <a:lstStyle/>
          <a:p>
            <a:pPr algn="ctr"/>
            <a:r>
              <a:rPr lang="ru-RU" sz="2000" b="1" dirty="0" smtClean="0">
                <a:latin typeface="Times New Roman" pitchFamily="18" charset="0"/>
                <a:cs typeface="Times New Roman" pitchFamily="18" charset="0"/>
              </a:rPr>
              <a:t>Список использованной литературы и материалы интернет</a:t>
            </a:r>
            <a:endParaRPr lang="ru-RU" sz="2000" b="1" dirty="0">
              <a:latin typeface="Times New Roman" pitchFamily="18" charset="0"/>
              <a:cs typeface="Times New Roman" pitchFamily="18" charset="0"/>
            </a:endParaRPr>
          </a:p>
        </p:txBody>
      </p:sp>
      <p:sp>
        <p:nvSpPr>
          <p:cNvPr id="3" name="TextBox 2"/>
          <p:cNvSpPr txBox="1"/>
          <p:nvPr/>
        </p:nvSpPr>
        <p:spPr>
          <a:xfrm>
            <a:off x="251520" y="1772816"/>
            <a:ext cx="5904656" cy="646331"/>
          </a:xfrm>
          <a:prstGeom prst="rect">
            <a:avLst/>
          </a:prstGeom>
          <a:noFill/>
        </p:spPr>
        <p:txBody>
          <a:bodyPr wrap="square" rtlCol="0">
            <a:spAutoFit/>
          </a:bodyPr>
          <a:lstStyle/>
          <a:p>
            <a:r>
              <a:rPr lang="ru-RU" dirty="0" smtClean="0"/>
              <a:t>1.Дельфис. Журнал Благотворительного Фонда «</a:t>
            </a:r>
            <a:r>
              <a:rPr lang="ru-RU" dirty="0" err="1" smtClean="0"/>
              <a:t>Дельфис</a:t>
            </a:r>
            <a:r>
              <a:rPr lang="ru-RU" dirty="0" smtClean="0"/>
              <a:t>». 2013 №4</a:t>
            </a:r>
            <a:endParaRPr lang="ru-RU" dirty="0"/>
          </a:p>
        </p:txBody>
      </p:sp>
      <p:sp>
        <p:nvSpPr>
          <p:cNvPr id="4" name="TextBox 3"/>
          <p:cNvSpPr txBox="1"/>
          <p:nvPr/>
        </p:nvSpPr>
        <p:spPr>
          <a:xfrm>
            <a:off x="251520" y="2708920"/>
            <a:ext cx="6264696" cy="646331"/>
          </a:xfrm>
          <a:prstGeom prst="rect">
            <a:avLst/>
          </a:prstGeom>
          <a:noFill/>
        </p:spPr>
        <p:txBody>
          <a:bodyPr wrap="square" rtlCol="0">
            <a:spAutoFit/>
          </a:bodyPr>
          <a:lstStyle/>
          <a:p>
            <a:r>
              <a:rPr lang="ru-RU" dirty="0" smtClean="0"/>
              <a:t>2. Захаров. Княгиня  </a:t>
            </a:r>
            <a:r>
              <a:rPr lang="ru-RU" dirty="0" err="1" smtClean="0"/>
              <a:t>М.К.Тенишева</a:t>
            </a:r>
            <a:r>
              <a:rPr lang="ru-RU" dirty="0" smtClean="0"/>
              <a:t>. Мои воспоминания. М., 2002.</a:t>
            </a:r>
            <a:endParaRPr lang="ru-RU" dirty="0"/>
          </a:p>
        </p:txBody>
      </p:sp>
      <p:sp>
        <p:nvSpPr>
          <p:cNvPr id="5" name="Прямоугольник 4"/>
          <p:cNvSpPr/>
          <p:nvPr/>
        </p:nvSpPr>
        <p:spPr>
          <a:xfrm>
            <a:off x="179512" y="3356992"/>
            <a:ext cx="7488832" cy="369332"/>
          </a:xfrm>
          <a:prstGeom prst="rect">
            <a:avLst/>
          </a:prstGeom>
        </p:spPr>
        <p:txBody>
          <a:bodyPr wrap="square">
            <a:spAutoFit/>
          </a:bodyPr>
          <a:lstStyle/>
          <a:p>
            <a:r>
              <a:rPr lang="en-US" dirty="0" smtClean="0"/>
              <a:t>http://www.newacropolis.ru/magazines/5_2002/Mechta_kn_Tenishevoi/</a:t>
            </a:r>
            <a:endParaRPr lang="ru-RU" dirty="0"/>
          </a:p>
        </p:txBody>
      </p:sp>
      <p:pic>
        <p:nvPicPr>
          <p:cNvPr id="6" name="Picture 2"/>
          <p:cNvPicPr>
            <a:picLocks noChangeAspect="1" noChangeArrowheads="1"/>
          </p:cNvPicPr>
          <p:nvPr/>
        </p:nvPicPr>
        <p:blipFill>
          <a:blip r:embed="rId2" cstate="print"/>
          <a:srcRect/>
          <a:stretch>
            <a:fillRect/>
          </a:stretch>
        </p:blipFill>
        <p:spPr bwMode="auto">
          <a:xfrm>
            <a:off x="6372200" y="908720"/>
            <a:ext cx="2581691" cy="213446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Заголовок 1"/>
          <p:cNvSpPr txBox="1">
            <a:spLocks/>
          </p:cNvSpPr>
          <p:nvPr/>
        </p:nvSpPr>
        <p:spPr>
          <a:xfrm>
            <a:off x="251520" y="3140968"/>
            <a:ext cx="8352928" cy="2592288"/>
          </a:xfrm>
          <a:prstGeom prst="rect">
            <a:avLst/>
          </a:prstGeom>
        </p:spPr>
        <p:style>
          <a:lnRef idx="2">
            <a:schemeClr val="accent2"/>
          </a:lnRef>
          <a:fillRef idx="1">
            <a:schemeClr val="lt1"/>
          </a:fillRef>
          <a:effectRef idx="0">
            <a:schemeClr val="accent2"/>
          </a:effectRef>
          <a:fontRef idx="minor">
            <a:schemeClr val="dk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noFill/>
                </a:ln>
                <a:solidFill>
                  <a:schemeClr val="tx1"/>
                </a:solidFill>
                <a:effectLst/>
                <a:uLnTx/>
                <a:uFillTx/>
                <a:latin typeface="+mj-lt"/>
                <a:ea typeface="+mj-ea"/>
                <a:cs typeface="+mj-cs"/>
              </a:rPr>
              <a:t>Спасибо за внимание!</a:t>
            </a:r>
            <a:endParaRPr kumimoji="0" lang="ru-RU" sz="5400" b="1" i="0" u="none" strike="noStrike" kern="1200" cap="none" spc="0" normalizeH="0" baseline="0" noProof="0" dirty="0">
              <a:ln>
                <a:noFill/>
              </a:ln>
              <a:solidFill>
                <a:schemeClr val="tx1"/>
              </a:solidFill>
              <a:effectLst/>
              <a:uLnTx/>
              <a:uFillTx/>
              <a:latin typeface="+mj-lt"/>
              <a:ea typeface="+mj-ea"/>
              <a:cs typeface="+mj-cs"/>
            </a:endParaRPr>
          </a:p>
        </p:txBody>
      </p:sp>
      <p:sp>
        <p:nvSpPr>
          <p:cNvPr id="8" name="TextBox 7"/>
          <p:cNvSpPr txBox="1"/>
          <p:nvPr/>
        </p:nvSpPr>
        <p:spPr>
          <a:xfrm>
            <a:off x="323528" y="3933056"/>
            <a:ext cx="8280920" cy="707886"/>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В презентации использована музыка П.И.Чайковского «Сентиментальный вальс» и  «Вокализ» С.В.Рахманинова</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1\Desktop\Великие  русские  женщины\Портреты книги Тенишевой\4.jpg"/>
          <p:cNvPicPr>
            <a:picLocks noChangeAspect="1" noChangeArrowheads="1"/>
          </p:cNvPicPr>
          <p:nvPr/>
        </p:nvPicPr>
        <p:blipFill>
          <a:blip r:embed="rId2" cstate="print"/>
          <a:srcRect/>
          <a:stretch>
            <a:fillRect/>
          </a:stretch>
        </p:blipFill>
        <p:spPr bwMode="auto">
          <a:xfrm>
            <a:off x="4860032" y="332656"/>
            <a:ext cx="3744416" cy="4469810"/>
          </a:xfrm>
          <a:prstGeom prst="rect">
            <a:avLst/>
          </a:prstGeom>
          <a:noFill/>
        </p:spPr>
      </p:pic>
      <p:pic>
        <p:nvPicPr>
          <p:cNvPr id="3" name="Picture 5" descr="C:\Users\1\Desktop\459832418.jpg"/>
          <p:cNvPicPr>
            <a:picLocks noChangeAspect="1" noChangeArrowheads="1"/>
          </p:cNvPicPr>
          <p:nvPr/>
        </p:nvPicPr>
        <p:blipFill>
          <a:blip r:embed="rId3" cstate="print"/>
          <a:srcRect/>
          <a:stretch>
            <a:fillRect/>
          </a:stretch>
        </p:blipFill>
        <p:spPr bwMode="auto">
          <a:xfrm>
            <a:off x="539552" y="260648"/>
            <a:ext cx="3384376" cy="4482532"/>
          </a:xfrm>
          <a:prstGeom prst="rect">
            <a:avLst/>
          </a:prstGeom>
          <a:noFill/>
        </p:spPr>
      </p:pic>
      <p:sp>
        <p:nvSpPr>
          <p:cNvPr id="4" name="TextBox 3"/>
          <p:cNvSpPr txBox="1"/>
          <p:nvPr/>
        </p:nvSpPr>
        <p:spPr>
          <a:xfrm>
            <a:off x="827584" y="4941168"/>
            <a:ext cx="2736304" cy="338554"/>
          </a:xfrm>
          <a:prstGeom prst="rect">
            <a:avLst/>
          </a:prstGeom>
          <a:noFill/>
        </p:spPr>
        <p:txBody>
          <a:bodyPr wrap="square" rtlCol="0">
            <a:spAutoFit/>
          </a:bodyPr>
          <a:lstStyle/>
          <a:p>
            <a:r>
              <a:rPr lang="ru-RU" sz="1600" b="1" dirty="0" smtClean="0">
                <a:latin typeface="Times New Roman" pitchFamily="18" charset="0"/>
                <a:cs typeface="Times New Roman" pitchFamily="18" charset="0"/>
              </a:rPr>
              <a:t>Император  Александр </a:t>
            </a:r>
            <a:r>
              <a:rPr lang="en-US" sz="1600" b="1" dirty="0" smtClean="0">
                <a:latin typeface="Times New Roman" pitchFamily="18" charset="0"/>
                <a:cs typeface="Times New Roman" pitchFamily="18" charset="0"/>
              </a:rPr>
              <a:t>II</a:t>
            </a: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sp>
        <p:nvSpPr>
          <p:cNvPr id="5" name="TextBox 4"/>
          <p:cNvSpPr txBox="1"/>
          <p:nvPr/>
        </p:nvSpPr>
        <p:spPr>
          <a:xfrm>
            <a:off x="5364088" y="4941168"/>
            <a:ext cx="2952328" cy="338554"/>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Мария  Тенишева</a:t>
            </a:r>
            <a:endParaRPr lang="ru-RU" sz="1600" b="1" dirty="0">
              <a:latin typeface="Times New Roman" pitchFamily="18" charset="0"/>
              <a:cs typeface="Times New Roman" pitchFamily="18" charset="0"/>
            </a:endParaRPr>
          </a:p>
        </p:txBody>
      </p:sp>
      <p:pic>
        <p:nvPicPr>
          <p:cNvPr id="6" name="Picture 2" descr="C:\Users\1\Desktop\a8de33fcd8f9.jpg"/>
          <p:cNvPicPr>
            <a:picLocks noChangeAspect="1" noChangeArrowheads="1"/>
          </p:cNvPicPr>
          <p:nvPr/>
        </p:nvPicPr>
        <p:blipFill>
          <a:blip r:embed="rId4" cstate="print"/>
          <a:srcRect/>
          <a:stretch>
            <a:fillRect/>
          </a:stretch>
        </p:blipFill>
        <p:spPr bwMode="auto">
          <a:xfrm>
            <a:off x="827584" y="476672"/>
            <a:ext cx="2968620" cy="4248472"/>
          </a:xfrm>
          <a:prstGeom prst="rect">
            <a:avLst/>
          </a:prstGeom>
          <a:noFill/>
        </p:spPr>
      </p:pic>
      <p:pic>
        <p:nvPicPr>
          <p:cNvPr id="7" name="Picture 2" descr="C:\Users\1\Desktop\Великие  русские  женщины\Портреты книги Тенишевой\20513.jpg"/>
          <p:cNvPicPr>
            <a:picLocks noChangeAspect="1" noChangeArrowheads="1"/>
          </p:cNvPicPr>
          <p:nvPr/>
        </p:nvPicPr>
        <p:blipFill>
          <a:blip r:embed="rId5" cstate="print"/>
          <a:srcRect/>
          <a:stretch>
            <a:fillRect/>
          </a:stretch>
        </p:blipFill>
        <p:spPr bwMode="auto">
          <a:xfrm>
            <a:off x="5076056" y="404664"/>
            <a:ext cx="3489643" cy="43570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Effect transition="in" filter="fade">
                                      <p:cBhvr>
                                        <p:cTn id="9" dur="2000"/>
                                        <p:tgtEl>
                                          <p:spTgt spid="3"/>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Effect transition="in" filter="fade">
                                      <p:cBhvr>
                                        <p:cTn id="15" dur="20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ircle(in)">
                                      <p:cBhvr>
                                        <p:cTn id="26" dur="2000"/>
                                        <p:tgtEl>
                                          <p:spTgt spid="6"/>
                                        </p:tgtEl>
                                      </p:cBhvr>
                                    </p:animEffect>
                                  </p:childTnLst>
                                </p:cTn>
                              </p:par>
                            </p:childTnLst>
                          </p:cTn>
                        </p:par>
                        <p:par>
                          <p:cTn id="27" fill="hold">
                            <p:stCondLst>
                              <p:cond delay="2000"/>
                            </p:stCondLst>
                            <p:childTnLst>
                              <p:par>
                                <p:cTn id="28" presetID="6"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836712"/>
            <a:ext cx="8136904" cy="4708981"/>
          </a:xfrm>
          <a:prstGeom prst="rect">
            <a:avLst/>
          </a:prstGeom>
          <a:solidFill>
            <a:schemeClr val="accent2">
              <a:lumMod val="20000"/>
              <a:lumOff val="80000"/>
            </a:schemeClr>
          </a:solidFill>
        </p:spPr>
        <p:txBody>
          <a:bodyPr wrap="square">
            <a:spAutoFit/>
          </a:bodyPr>
          <a:lstStyle/>
          <a:p>
            <a:pPr algn="ctr"/>
            <a:r>
              <a:rPr lang="ru-RU" sz="2000" dirty="0" smtClean="0">
                <a:latin typeface="Century Schoolbook" pitchFamily="18" charset="0"/>
              </a:rPr>
              <a:t>«Я была одинока, заброшена. Моя детская голова одна работала над всем, ища всё разрешить, всё осознать». Самые светлые минуты детства — сказки няни. А еще — общение с картинами, которые заполняли стены гостиной. «Когда в доме всё затихало, я неслышно, на цыпочках пробиралась в гостиную, оставив туфли за дверью. Там мои друзья-картины... Этих  хороших, умных людей называют художниками. Они, должно быть, лучше, добрее других людей, у них, наверное, сердце чище, душа благороднее?.. Насмотревшись, я убегала в свою комнату, лихорадочно хваталась за краски, — но мне никак не удавалось сделать так же хорошо, как этим «Чудным людям художникам». Чуть позже — книги. Первая настольная книга — сочинение Фомы </a:t>
            </a:r>
            <a:r>
              <a:rPr lang="ru-RU" sz="2000" dirty="0" err="1" smtClean="0">
                <a:latin typeface="Century Schoolbook" pitchFamily="18" charset="0"/>
              </a:rPr>
              <a:t>Кемпийского</a:t>
            </a:r>
            <a:r>
              <a:rPr lang="ru-RU" sz="2000" dirty="0" smtClean="0">
                <a:latin typeface="Century Schoolbook" pitchFamily="18" charset="0"/>
              </a:rPr>
              <a:t> «О подражании Христу». «Все нравственные уроки я нашла в этой книге. Она внесла мне в душу примирение, утешила меня, поддержала...»</a:t>
            </a:r>
            <a:endParaRPr lang="ru-RU" sz="2000" dirty="0">
              <a:latin typeface="Century Schoolbook" pitchFamily="18" charset="0"/>
            </a:endParaRPr>
          </a:p>
        </p:txBody>
      </p:sp>
      <p:sp>
        <p:nvSpPr>
          <p:cNvPr id="4" name="Прямоугольник 3"/>
          <p:cNvSpPr/>
          <p:nvPr/>
        </p:nvSpPr>
        <p:spPr>
          <a:xfrm>
            <a:off x="251520" y="1916832"/>
            <a:ext cx="8568952" cy="2554545"/>
          </a:xfrm>
          <a:prstGeom prst="rect">
            <a:avLst/>
          </a:prstGeom>
          <a:solidFill>
            <a:schemeClr val="tx2">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Сиротливое чувство ребенка, не знавшего родного отца и лишенного материнской ласки, детские мечты о другой, счастливой и благополучной жизни, желание вырваться из домашней «тюрьмы» и при этом – сильный, волевой характер, постепенно сформировали ее деятельную натуру. Именно здесь кроются истоки мифов о её происхождении, которые не опротестовывались самой Тенишевой – от неубедительных предположений, что её настоящим отцом был император Александр П, до скрывавшейся истинной даты рождения. </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par>
                                <p:cTn id="14" presetID="8" presetClass="exit" presetSubtype="16" fill="hold" grpId="1" nodeType="withEffect">
                                  <p:stCondLst>
                                    <p:cond delay="0"/>
                                  </p:stCondLst>
                                  <p:childTnLst>
                                    <p:animEffect transition="out" filter="diamond(in)">
                                      <p:cBhvr>
                                        <p:cTn id="15" dur="2000"/>
                                        <p:tgtEl>
                                          <p:spTgt spid="3"/>
                                        </p:tgtEl>
                                      </p:cBhvr>
                                    </p:animEffect>
                                    <p:set>
                                      <p:cBhvr>
                                        <p:cTn id="16"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302359"/>
            <a:ext cx="8568952" cy="6247864"/>
          </a:xfrm>
          <a:prstGeom prst="rect">
            <a:avLst/>
          </a:prstGeom>
          <a:solidFill>
            <a:schemeClr val="tx2">
              <a:lumMod val="20000"/>
              <a:lumOff val="80000"/>
            </a:schemeClr>
          </a:solidFill>
        </p:spPr>
        <p:txBody>
          <a:bodyPr wrap="square">
            <a:spAutoFit/>
          </a:bodyPr>
          <a:lstStyle/>
          <a:p>
            <a:pPr algn="ctr"/>
            <a:r>
              <a:rPr lang="ru-RU" sz="2000" dirty="0" smtClean="0">
                <a:latin typeface="Century Schoolbook" pitchFamily="18" charset="0"/>
              </a:rPr>
              <a:t>Когда Марии исполнилось 16 лет, молодой юрист Р. Николаев сделал ей предложение. Мысль о том, что замужество даст свободу, принесет перемены в жизнь, подтолкнула ее на то, чтобы дать согласие. Ранний брак, рождение дочери... Разочарование наступило очень скоро. Николаев оказался человеком слабым, бесхарактерным, к тому же игроком. Наступила очередная полоса отчаяния и смятения. Но не в её характере было смириться с долей несчастной супруги, разделив судьбу большинства женщин своего времени. Решение принято. Тайком прослушавшись у солиста Мариинского театра И.П. Прянишникова и получив рекомендацию ехать учиться в Париж в оперную студию Маркези, Мария в тот же день заявляет родственникам, что уезжает за границу. Никакие угрозы уже не могли её остановить.</a:t>
            </a:r>
          </a:p>
          <a:p>
            <a:pPr algn="ctr"/>
            <a:r>
              <a:rPr lang="ru-RU" sz="2000" dirty="0" smtClean="0">
                <a:latin typeface="Century Schoolbook" pitchFamily="18" charset="0"/>
              </a:rPr>
              <a:t>«</a:t>
            </a:r>
            <a:r>
              <a:rPr lang="ru-RU" sz="2000" i="1" dirty="0" smtClean="0">
                <a:latin typeface="Century Schoolbook" pitchFamily="18" charset="0"/>
              </a:rPr>
              <a:t>Трудно описать, что я пережила, почувствовав себя свободной. Да, свободной... Задыхаясь от наплыва неудержимых чувств, я влюбилась во вселенную, влюбилась в жизнь, ухватилась за нее</a:t>
            </a:r>
            <a:r>
              <a:rPr lang="ru-RU" sz="2000" dirty="0" smtClean="0">
                <a:latin typeface="Century Schoolbook" pitchFamily="18" charset="0"/>
              </a:rPr>
              <a:t>...» Музыка, уроки пения, театр, первые запоминающиеся знакомства: А.Г. Рубинштейн, М.Г. Савина, И.С. Тургенев... Сама Мария Клавдиевна обладала редкими вокальными данными, и Маркези особенно ею заинтересовалась</a:t>
            </a:r>
            <a:endParaRPr lang="ru-RU" sz="2000" dirty="0">
              <a:latin typeface="Century Schoolbook"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260648"/>
            <a:ext cx="8568952" cy="1938992"/>
          </a:xfrm>
          <a:prstGeom prst="rect">
            <a:avLst/>
          </a:prstGeom>
          <a:solidFill>
            <a:schemeClr val="accent1">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Мария Тенишева обладала великолепным художественным вкусом, чувствовала и любила искусство. Она собирала акварели и была знакома с художниками Васнецовым, Врубелем, Рерихом, Малютиным, Бенуа, скульптором Трубецким и многими другими деятелями искусства. Во время пребывания в Париже Тенишева училась в Академии </a:t>
            </a:r>
            <a:r>
              <a:rPr lang="ru-RU" sz="2000" dirty="0" err="1" smtClean="0">
                <a:latin typeface="Times New Roman" pitchFamily="18" charset="0"/>
                <a:cs typeface="Times New Roman" pitchFamily="18" charset="0"/>
              </a:rPr>
              <a:t>Жюлиан</a:t>
            </a:r>
            <a:r>
              <a:rPr lang="ru-RU" sz="2000" dirty="0" smtClean="0">
                <a:latin typeface="Times New Roman" pitchFamily="18" charset="0"/>
                <a:cs typeface="Times New Roman" pitchFamily="18" charset="0"/>
              </a:rPr>
              <a:t>, серьёзно занималась живописью, коллекционированием. </a:t>
            </a:r>
            <a:endParaRPr lang="ru-RU" sz="2000" dirty="0">
              <a:latin typeface="Times New Roman" pitchFamily="18" charset="0"/>
              <a:cs typeface="Times New Roman" pitchFamily="18" charset="0"/>
            </a:endParaRPr>
          </a:p>
        </p:txBody>
      </p:sp>
      <p:sp>
        <p:nvSpPr>
          <p:cNvPr id="3" name="Прямоугольник 2"/>
          <p:cNvSpPr/>
          <p:nvPr/>
        </p:nvSpPr>
        <p:spPr>
          <a:xfrm>
            <a:off x="3275856" y="3212976"/>
            <a:ext cx="5472608" cy="2554545"/>
          </a:xfrm>
          <a:prstGeom prst="rect">
            <a:avLst/>
          </a:prstGeom>
          <a:solidFill>
            <a:schemeClr val="accent1">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Пение? Это — забава, увлекательное занятие... Не этого хочет душа моя</a:t>
            </a:r>
            <a:r>
              <a:rPr lang="ru-RU" sz="2000" dirty="0" smtClean="0">
                <a:latin typeface="Times New Roman" pitchFamily="18" charset="0"/>
                <a:cs typeface="Times New Roman" pitchFamily="18" charset="0"/>
              </a:rPr>
              <a:t>». Тенишева отклоняет предложения выступать в Барселоне, Мадриде, в итальянской опере. Но через всю жизнь пронесет Мария Клавдиевна трепетную любовь к музыке, чувствуя ее глубокое предназначение менять и воспитывать душу человека.</a:t>
            </a:r>
            <a:endParaRPr lang="ru-RU" sz="2000" dirty="0">
              <a:latin typeface="Times New Roman" pitchFamily="18" charset="0"/>
              <a:cs typeface="Times New Roman" pitchFamily="18" charset="0"/>
            </a:endParaRPr>
          </a:p>
        </p:txBody>
      </p:sp>
      <p:pic>
        <p:nvPicPr>
          <p:cNvPr id="4" name="Picture 3" descr="C:\Users\1\Desktop\Великие  русские  женщины\Портреты книги Тенишевой\4.jpg"/>
          <p:cNvPicPr>
            <a:picLocks noChangeAspect="1" noChangeArrowheads="1"/>
          </p:cNvPicPr>
          <p:nvPr/>
        </p:nvPicPr>
        <p:blipFill>
          <a:blip r:embed="rId2" cstate="print"/>
          <a:srcRect l="7692" t="8055" r="15385" b="3341"/>
          <a:stretch>
            <a:fillRect/>
          </a:stretch>
        </p:blipFill>
        <p:spPr bwMode="auto">
          <a:xfrm>
            <a:off x="251520" y="2636912"/>
            <a:ext cx="2880320" cy="39604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par>
                                <p:cTn id="12" presetID="2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edg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568952" cy="3477875"/>
          </a:xfrm>
          <a:prstGeom prst="rect">
            <a:avLst/>
          </a:prstGeom>
          <a:solidFill>
            <a:schemeClr val="tx2">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Однако не только музыкой живет Мария в Париже. Она начинает брать уроки изобразительного искусства у известного графика Ж.Г. Виктора, позже в Петербурге посещает классы барона </a:t>
            </a:r>
            <a:r>
              <a:rPr lang="ru-RU" sz="2000" dirty="0" err="1" smtClean="0">
                <a:latin typeface="Times New Roman" pitchFamily="18" charset="0"/>
                <a:cs typeface="Times New Roman" pitchFamily="18" charset="0"/>
              </a:rPr>
              <a:t>Штиглица</a:t>
            </a:r>
            <a:r>
              <a:rPr lang="ru-RU" sz="2000" dirty="0" smtClean="0">
                <a:latin typeface="Times New Roman" pitchFamily="18" charset="0"/>
                <a:cs typeface="Times New Roman" pitchFamily="18" charset="0"/>
              </a:rPr>
              <a:t>, проявляя яркие способности и на этом поприще. Начинает глубоко изучать историю искусств, часы проводит за книгами и в музеях.</a:t>
            </a:r>
          </a:p>
          <a:p>
            <a:pPr algn="ctr"/>
            <a:r>
              <a:rPr lang="ru-RU" sz="2000" dirty="0" smtClean="0">
                <a:latin typeface="Times New Roman" pitchFamily="18" charset="0"/>
                <a:cs typeface="Times New Roman" pitchFamily="18" charset="0"/>
              </a:rPr>
              <a:t>Еще одна страсть, ярко проявившаяся в юности и сыгравшая важную роль в ее дальнейшей судьбе, — любовь к старине, тяга ко всему древнему, ко всему, что несет в себе чистые истоки проявления человеческого гения. «</a:t>
            </a:r>
            <a:r>
              <a:rPr lang="ru-RU" sz="2000" b="1" i="1" dirty="0" smtClean="0">
                <a:latin typeface="Times New Roman" pitchFamily="18" charset="0"/>
                <a:cs typeface="Times New Roman" pitchFamily="18" charset="0"/>
              </a:rPr>
              <a:t>Современные выставки оставляли меня равнодушной, тянуло к старине. Я могла часами выстаивать у витрин античных предметов</a:t>
            </a:r>
            <a:r>
              <a:rPr lang="ru-RU" sz="2000" dirty="0" smtClean="0">
                <a:latin typeface="Times New Roman" pitchFamily="18" charset="0"/>
                <a:cs typeface="Times New Roman" pitchFamily="18" charset="0"/>
              </a:rPr>
              <a:t>», - писала она в своих воспоминаниях.</a:t>
            </a:r>
            <a:endParaRPr lang="ru-RU" sz="2000" dirty="0">
              <a:latin typeface="Times New Roman" pitchFamily="18" charset="0"/>
              <a:cs typeface="Times New Roman" pitchFamily="18" charset="0"/>
            </a:endParaRPr>
          </a:p>
        </p:txBody>
      </p:sp>
      <p:sp>
        <p:nvSpPr>
          <p:cNvPr id="3" name="Прямоугольник 2"/>
          <p:cNvSpPr/>
          <p:nvPr/>
        </p:nvSpPr>
        <p:spPr>
          <a:xfrm>
            <a:off x="251520" y="4293096"/>
            <a:ext cx="8568952" cy="1631216"/>
          </a:xfrm>
          <a:prstGeom prst="rect">
            <a:avLst/>
          </a:prstGeom>
          <a:solidFill>
            <a:schemeClr val="tx2">
              <a:lumMod val="20000"/>
              <a:lumOff val="80000"/>
            </a:schemeClr>
          </a:solidFill>
        </p:spPr>
        <p:txBody>
          <a:bodyPr wrap="square">
            <a:spAutoFit/>
          </a:bodyPr>
          <a:lstStyle/>
          <a:p>
            <a:pPr algn="ctr"/>
            <a:r>
              <a:rPr lang="ru-RU" sz="2000" dirty="0" smtClean="0">
                <a:latin typeface="Times New Roman" pitchFamily="18" charset="0"/>
                <a:cs typeface="Times New Roman" pitchFamily="18" charset="0"/>
              </a:rPr>
              <a:t>Но вот всё чаще и чаще  она задаётся вопросом: «Для чего дана жизнь?  В  чём моё истинное предназначение?  Что надо делать?  Я считаю, что ничего еще в жизни не сделала». .. «Меня влечет куда-то... До боли хочется в чем-то проявить себя, посвятить себя всю какому-нибудь благородному человеческому делу»…</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Тема Office">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TotalTime>
  <Words>4641</Words>
  <Application>Microsoft Office PowerPoint</Application>
  <PresentationFormat>Экран (4:3)</PresentationFormat>
  <Paragraphs>125</Paragraphs>
  <Slides>47</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Тема Office</vt:lpstr>
      <vt:lpstr>Княгиня Тенишева - Великая  Дочь  России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Княгиня Тенишева – Великая труженица и </dc:title>
  <dc:creator>1</dc:creator>
  <cp:lastModifiedBy>Бажутина</cp:lastModifiedBy>
  <cp:revision>104</cp:revision>
  <dcterms:created xsi:type="dcterms:W3CDTF">2014-01-06T12:16:32Z</dcterms:created>
  <dcterms:modified xsi:type="dcterms:W3CDTF">2015-03-17T17:24:30Z</dcterms:modified>
</cp:coreProperties>
</file>